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9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1160-4CC4-4141-881A-6F4B4DDAF6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A865A84-46E5-48FC-B88E-D780A53D3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B03FF73-2112-4748-82B2-8A417065621D}"/>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FCA3EF00-C895-4EBA-83D3-4EEA2C51A9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8952A8-016E-4990-A507-C63010611ACF}"/>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2353776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238C-AF5E-4D3A-9EB1-5B8B6FFB17D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F492B0D-F8B4-4F47-B71B-18AB561F64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56188E0-64B0-4A19-BAA7-5909C0803DD1}"/>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4DB4C90D-7B6D-49A5-9682-756454D501F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0D41E2-C6B2-4518-9AD0-54807350FD2B}"/>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193470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809C3-A7DD-4915-8185-C7FE772812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4F9E980-429C-4AA2-B2DD-D4C9B5BB8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674515-46FD-4D82-9D75-5FFBB263E99A}"/>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D0EBE71A-A717-4B5B-BD14-4ACEBDF07A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536F75-10E1-4E0A-9E00-72826444DBC0}"/>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158065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C657-F323-4319-B72A-71BEE91A223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BAD032-E925-4185-B7CA-4206D1DCAB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9FFA91A-DC9C-47DD-95EF-2BEBD45C0993}"/>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0E2FFA1D-4EBF-4B5D-A070-8FFE2C97E1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3F3D0DC-9056-4004-B533-71E3EA9DDCA7}"/>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108945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7DB3-3F64-42FA-980C-E87B458FBD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4338E9-6379-4DE1-8069-179DFDF345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26EB05-76A6-4C47-9243-D09D4FDEF33E}"/>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25430168-9D44-4B67-8305-C29436F2C8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C1CFF7-8A96-4D06-9CF5-57D3AA0C04E3}"/>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321011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900B-5672-466A-9BC8-CEF9D54E617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CD87FA-0464-4824-A6C8-B7101F2823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F87C69F-A14B-4CB5-828B-7CB5A6A8A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0BD605-EB15-4035-A49F-EBBAB630259C}"/>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6" name="Footer Placeholder 5">
            <a:extLst>
              <a:ext uri="{FF2B5EF4-FFF2-40B4-BE49-F238E27FC236}">
                <a16:creationId xmlns:a16="http://schemas.microsoft.com/office/drawing/2014/main" id="{D37F0B92-0159-4680-B17A-94C0FB3AD7B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2B4D22-0D0D-4D01-9786-E5B509F973F8}"/>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346260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2650-84C3-4DF4-B47E-11DFEB24BBF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59C88E5-2B26-4FF1-BDFB-2C914A030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C6EF00-F88B-40AC-A6F8-631610C89D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B99BA5F-ADD2-44CA-91BC-1337D2D04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D9165-F65E-4256-8ED3-679C87D543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E725B76-A40C-4181-B742-BD4EE8605452}"/>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8" name="Footer Placeholder 7">
            <a:extLst>
              <a:ext uri="{FF2B5EF4-FFF2-40B4-BE49-F238E27FC236}">
                <a16:creationId xmlns:a16="http://schemas.microsoft.com/office/drawing/2014/main" id="{FDB9A4EA-E5B6-46B7-ADF0-8E9CA836267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80737DE-CE1A-4990-87A3-4B432EA90F9C}"/>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263747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C67F-2A38-4F43-8C81-009F5198A84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A9794F9-001F-4D8B-A46E-C6B128876975}"/>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4" name="Footer Placeholder 3">
            <a:extLst>
              <a:ext uri="{FF2B5EF4-FFF2-40B4-BE49-F238E27FC236}">
                <a16:creationId xmlns:a16="http://schemas.microsoft.com/office/drawing/2014/main" id="{C8D6C255-0893-4977-85F1-C9598F7E57D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AEBB816-3F57-4D04-B2C0-A271941C1DD4}"/>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407504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BF6B62-2857-4E79-8A3C-E3A301077B26}"/>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3" name="Footer Placeholder 2">
            <a:extLst>
              <a:ext uri="{FF2B5EF4-FFF2-40B4-BE49-F238E27FC236}">
                <a16:creationId xmlns:a16="http://schemas.microsoft.com/office/drawing/2014/main" id="{F30DBD96-536A-40E5-A506-397971E3ACE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22C916F-FE30-449C-88BF-BF0BB1A5619E}"/>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31596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2E0E-685B-46B7-920F-B3137C7F8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661D8FD-D7DD-4925-BB79-B8580E8B4D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DA3512C-AF59-423C-B836-A4F4DEA4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7292B-A859-40E1-952D-CD9EC172327E}"/>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6" name="Footer Placeholder 5">
            <a:extLst>
              <a:ext uri="{FF2B5EF4-FFF2-40B4-BE49-F238E27FC236}">
                <a16:creationId xmlns:a16="http://schemas.microsoft.com/office/drawing/2014/main" id="{0DD7333A-2FB1-47F5-A7E8-8D54C2FDB9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471E2A5-74A6-46F6-AEB2-C283B322EC00}"/>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291730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B0CB-BA88-4997-B54A-AF9538991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6C1522-D6AA-4657-B5E8-8EA91B87D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89A64BC-21E7-4B73-A538-112429D9B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D7C31-40D1-4EFC-9965-2C4206F78CDD}"/>
              </a:ext>
            </a:extLst>
          </p:cNvPr>
          <p:cNvSpPr>
            <a:spLocks noGrp="1"/>
          </p:cNvSpPr>
          <p:nvPr>
            <p:ph type="dt" sz="half" idx="10"/>
          </p:nvPr>
        </p:nvSpPr>
        <p:spPr/>
        <p:txBody>
          <a:bodyPr/>
          <a:lstStyle/>
          <a:p>
            <a:fld id="{D1A15278-216F-4C0A-9087-603F5814E2E0}" type="datetimeFigureOut">
              <a:rPr lang="en-CA" smtClean="0"/>
              <a:t>2021-04-05</a:t>
            </a:fld>
            <a:endParaRPr lang="en-CA"/>
          </a:p>
        </p:txBody>
      </p:sp>
      <p:sp>
        <p:nvSpPr>
          <p:cNvPr id="6" name="Footer Placeholder 5">
            <a:extLst>
              <a:ext uri="{FF2B5EF4-FFF2-40B4-BE49-F238E27FC236}">
                <a16:creationId xmlns:a16="http://schemas.microsoft.com/office/drawing/2014/main" id="{C8F6D296-174A-4FEC-8881-92583B3D7B0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F2830F0-98C8-4F09-8C28-AABD6E31C0F2}"/>
              </a:ext>
            </a:extLst>
          </p:cNvPr>
          <p:cNvSpPr>
            <a:spLocks noGrp="1"/>
          </p:cNvSpPr>
          <p:nvPr>
            <p:ph type="sldNum" sz="quarter" idx="12"/>
          </p:nvPr>
        </p:nvSpPr>
        <p:spPr/>
        <p:txBody>
          <a:bodyPr/>
          <a:lstStyle/>
          <a:p>
            <a:fld id="{85186DC3-C88B-4EC6-B843-A49E135988BC}" type="slidenum">
              <a:rPr lang="en-CA" smtClean="0"/>
              <a:t>‹#›</a:t>
            </a:fld>
            <a:endParaRPr lang="en-CA"/>
          </a:p>
        </p:txBody>
      </p:sp>
    </p:spTree>
    <p:extLst>
      <p:ext uri="{BB962C8B-B14F-4D97-AF65-F5344CB8AC3E}">
        <p14:creationId xmlns:p14="http://schemas.microsoft.com/office/powerpoint/2010/main" val="351860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C00FC6-C138-4A81-870D-59BA68CBE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7D1B89D-0C12-4E33-B1A1-E41DB2199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EECCAA-6F5F-417B-B0B9-23383A577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A15278-216F-4C0A-9087-603F5814E2E0}" type="datetimeFigureOut">
              <a:rPr lang="en-CA" smtClean="0"/>
              <a:t>2021-04-05</a:t>
            </a:fld>
            <a:endParaRPr lang="en-CA"/>
          </a:p>
        </p:txBody>
      </p:sp>
      <p:sp>
        <p:nvSpPr>
          <p:cNvPr id="5" name="Footer Placeholder 4">
            <a:extLst>
              <a:ext uri="{FF2B5EF4-FFF2-40B4-BE49-F238E27FC236}">
                <a16:creationId xmlns:a16="http://schemas.microsoft.com/office/drawing/2014/main" id="{247BCB89-3782-401F-B9BB-769D6BFAC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4A1E09F-888D-4328-9C2B-6F8123F95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86DC3-C88B-4EC6-B843-A49E135988BC}" type="slidenum">
              <a:rPr lang="en-CA" smtClean="0"/>
              <a:t>‹#›</a:t>
            </a:fld>
            <a:endParaRPr lang="en-CA"/>
          </a:p>
        </p:txBody>
      </p:sp>
    </p:spTree>
    <p:extLst>
      <p:ext uri="{BB962C8B-B14F-4D97-AF65-F5344CB8AC3E}">
        <p14:creationId xmlns:p14="http://schemas.microsoft.com/office/powerpoint/2010/main" val="3602084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C2CA7D1-1753-41C9-8860-5A117D01F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F8794-6236-45CE-89D7-0E9BDD5C3AF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E2898BF5-B82E-453A-AC9A-558469EEFCC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Alaadin Addas</a:t>
            </a:r>
          </a:p>
          <a:p>
            <a:r>
              <a:rPr lang="en-US" sz="2200">
                <a:solidFill>
                  <a:srgbClr val="FFFFFF"/>
                </a:solidFill>
              </a:rPr>
              <a:t>Week 11</a:t>
            </a:r>
          </a:p>
          <a:p>
            <a:r>
              <a:rPr lang="en-US" sz="2200">
                <a:solidFill>
                  <a:srgbClr val="FFFFFF"/>
                </a:solidFill>
              </a:rPr>
              <a:t>I/O</a:t>
            </a:r>
            <a:endParaRPr lang="en-CA" sz="2200">
              <a:solidFill>
                <a:srgbClr val="FFFFFF"/>
              </a:solidFill>
            </a:endParaRPr>
          </a:p>
        </p:txBody>
      </p:sp>
    </p:spTree>
    <p:extLst>
      <p:ext uri="{BB962C8B-B14F-4D97-AF65-F5344CB8AC3E}">
        <p14:creationId xmlns:p14="http://schemas.microsoft.com/office/powerpoint/2010/main" val="350953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A1B67-3CBE-4F32-9D57-2FAB046A913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Programmed I/O With polling</a:t>
            </a:r>
            <a:endParaRPr lang="en-CA" sz="4000">
              <a:solidFill>
                <a:srgbClr val="FFFFFF"/>
              </a:solidFill>
            </a:endParaRPr>
          </a:p>
        </p:txBody>
      </p:sp>
      <p:sp>
        <p:nvSpPr>
          <p:cNvPr id="3" name="Content Placeholder 2">
            <a:extLst>
              <a:ext uri="{FF2B5EF4-FFF2-40B4-BE49-F238E27FC236}">
                <a16:creationId xmlns:a16="http://schemas.microsoft.com/office/drawing/2014/main" id="{8831BB67-750B-4D0D-B606-CCFD287B9085}"/>
              </a:ext>
            </a:extLst>
          </p:cNvPr>
          <p:cNvSpPr>
            <a:spLocks noGrp="1"/>
          </p:cNvSpPr>
          <p:nvPr>
            <p:ph idx="1"/>
          </p:nvPr>
        </p:nvSpPr>
        <p:spPr>
          <a:xfrm>
            <a:off x="1371599" y="2318197"/>
            <a:ext cx="9724031" cy="3683358"/>
          </a:xfrm>
        </p:spPr>
        <p:txBody>
          <a:bodyPr anchor="ctr">
            <a:normAutofit/>
          </a:bodyPr>
          <a:lstStyle/>
          <a:p>
            <a:r>
              <a:rPr lang="en-US" sz="2000"/>
              <a:t>Programmed I/O is a style of I/O programming where the CPU, running the device driver, performs the copying of all data between the I/O device controller and main memory.</a:t>
            </a:r>
          </a:p>
          <a:p>
            <a:r>
              <a:rPr lang="en-US" sz="2000"/>
              <a:t>Polling is a technique to determine whether a device is busy or idle by reading a flag set and reset by the device controller.</a:t>
            </a:r>
          </a:p>
          <a:p>
            <a:r>
              <a:rPr lang="en-US" sz="2000"/>
              <a:t>To perform programmed input with polling, the CPU first issues an input request to the device controller by writing a new value into the opcode register. </a:t>
            </a:r>
          </a:p>
          <a:p>
            <a:pPr lvl="1"/>
            <a:r>
              <a:rPr lang="en-US" sz="2000"/>
              <a:t>Then the CPU repeatedly polls the busy flag until the operation completes. If the operation was successful, the CPU copies the data from the controller buffer to main memory.</a:t>
            </a:r>
          </a:p>
          <a:p>
            <a:endParaRPr lang="en-US" sz="2000"/>
          </a:p>
          <a:p>
            <a:endParaRPr lang="en-CA" sz="2000"/>
          </a:p>
        </p:txBody>
      </p:sp>
    </p:spTree>
    <p:extLst>
      <p:ext uri="{BB962C8B-B14F-4D97-AF65-F5344CB8AC3E}">
        <p14:creationId xmlns:p14="http://schemas.microsoft.com/office/powerpoint/2010/main" val="3817234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EE9B1-F716-4DB8-9EF2-AFE62EB2CBA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Programmed I/O With Polling</a:t>
            </a:r>
            <a:endParaRPr lang="en-CA" sz="4000" dirty="0">
              <a:solidFill>
                <a:srgbClr val="FFFFFF"/>
              </a:solidFill>
            </a:endParaRPr>
          </a:p>
        </p:txBody>
      </p:sp>
      <p:sp>
        <p:nvSpPr>
          <p:cNvPr id="3" name="Content Placeholder 2">
            <a:extLst>
              <a:ext uri="{FF2B5EF4-FFF2-40B4-BE49-F238E27FC236}">
                <a16:creationId xmlns:a16="http://schemas.microsoft.com/office/drawing/2014/main" id="{5A140314-5DFE-4DB6-B0E8-C59DF0E3CEAA}"/>
              </a:ext>
            </a:extLst>
          </p:cNvPr>
          <p:cNvSpPr>
            <a:spLocks noGrp="1"/>
          </p:cNvSpPr>
          <p:nvPr>
            <p:ph idx="1"/>
          </p:nvPr>
        </p:nvSpPr>
        <p:spPr>
          <a:xfrm>
            <a:off x="1371599" y="2318197"/>
            <a:ext cx="9724031" cy="3683358"/>
          </a:xfrm>
        </p:spPr>
        <p:txBody>
          <a:bodyPr anchor="ctr">
            <a:normAutofit/>
          </a:bodyPr>
          <a:lstStyle/>
          <a:p>
            <a:r>
              <a:rPr lang="en-US" sz="2000"/>
              <a:t>Programmed output with polling is analogous. When the device is not busy, the CPU copies the data from main memory to the controller buffer and issues an output request. </a:t>
            </a:r>
          </a:p>
          <a:p>
            <a:r>
              <a:rPr lang="en-US" sz="2000"/>
              <a:t>The CPU then polls the busy flag until the operation completes. If the operation was successful, the CPU may proceed with the next output operation.</a:t>
            </a:r>
            <a:endParaRPr lang="en-CA" sz="2000"/>
          </a:p>
        </p:txBody>
      </p:sp>
    </p:spTree>
    <p:extLst>
      <p:ext uri="{BB962C8B-B14F-4D97-AF65-F5344CB8AC3E}">
        <p14:creationId xmlns:p14="http://schemas.microsoft.com/office/powerpoint/2010/main" val="282975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B2EF9-2898-43E9-8A22-B557483AEEB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Programmed I/O With Interrupts</a:t>
            </a:r>
            <a:endParaRPr lang="en-CA" sz="4000" dirty="0">
              <a:solidFill>
                <a:srgbClr val="FFFFFF"/>
              </a:solidFill>
            </a:endParaRPr>
          </a:p>
        </p:txBody>
      </p:sp>
      <p:sp>
        <p:nvSpPr>
          <p:cNvPr id="3" name="Content Placeholder 2">
            <a:extLst>
              <a:ext uri="{FF2B5EF4-FFF2-40B4-BE49-F238E27FC236}">
                <a16:creationId xmlns:a16="http://schemas.microsoft.com/office/drawing/2014/main" id="{E05AF811-84C2-4DC3-8E0A-E83148374302}"/>
              </a:ext>
            </a:extLst>
          </p:cNvPr>
          <p:cNvSpPr>
            <a:spLocks noGrp="1"/>
          </p:cNvSpPr>
          <p:nvPr>
            <p:ph idx="1"/>
          </p:nvPr>
        </p:nvSpPr>
        <p:spPr>
          <a:xfrm>
            <a:off x="1371599" y="2318197"/>
            <a:ext cx="9724031" cy="3683358"/>
          </a:xfrm>
        </p:spPr>
        <p:txBody>
          <a:bodyPr anchor="ctr">
            <a:normAutofit/>
          </a:bodyPr>
          <a:lstStyle/>
          <a:p>
            <a:r>
              <a:rPr lang="en-US" sz="2000"/>
              <a:t>When interrupts are used for I/O processing, the interface to the controller remains the same, but the controller is equipped with the ability to issue interrupts to the CPU. </a:t>
            </a:r>
          </a:p>
          <a:p>
            <a:r>
              <a:rPr lang="en-US" sz="2000"/>
              <a:t>The operand and opcode registers are used to describe and start an I/O operation. </a:t>
            </a:r>
          </a:p>
          <a:p>
            <a:r>
              <a:rPr lang="en-US" sz="2000"/>
              <a:t>The status register indicates the success or failure of the last operation. The controller buffer holds the data transferred to or from the device.</a:t>
            </a:r>
            <a:endParaRPr lang="en-CA" sz="2000"/>
          </a:p>
        </p:txBody>
      </p:sp>
    </p:spTree>
    <p:extLst>
      <p:ext uri="{BB962C8B-B14F-4D97-AF65-F5344CB8AC3E}">
        <p14:creationId xmlns:p14="http://schemas.microsoft.com/office/powerpoint/2010/main" val="284395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8465D-73E5-4D41-8EDB-AE43EDEF811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Programmed I/O With Interrupts</a:t>
            </a:r>
            <a:endParaRPr lang="en-CA" sz="4000" dirty="0">
              <a:solidFill>
                <a:srgbClr val="FFFFFF"/>
              </a:solidFill>
            </a:endParaRPr>
          </a:p>
        </p:txBody>
      </p:sp>
      <p:sp>
        <p:nvSpPr>
          <p:cNvPr id="3" name="Content Placeholder 2">
            <a:extLst>
              <a:ext uri="{FF2B5EF4-FFF2-40B4-BE49-F238E27FC236}">
                <a16:creationId xmlns:a16="http://schemas.microsoft.com/office/drawing/2014/main" id="{52C1BAE2-3A34-4BB6-AA14-98C6A5227C5E}"/>
              </a:ext>
            </a:extLst>
          </p:cNvPr>
          <p:cNvSpPr>
            <a:spLocks noGrp="1"/>
          </p:cNvSpPr>
          <p:nvPr>
            <p:ph idx="1"/>
          </p:nvPr>
        </p:nvSpPr>
        <p:spPr>
          <a:xfrm>
            <a:off x="1371599" y="2318197"/>
            <a:ext cx="9724031" cy="3683358"/>
          </a:xfrm>
        </p:spPr>
        <p:txBody>
          <a:bodyPr anchor="ctr">
            <a:normAutofit/>
          </a:bodyPr>
          <a:lstStyle/>
          <a:p>
            <a:r>
              <a:rPr lang="en-US" sz="2000"/>
              <a:t>The busy flag is still present but is used only initially to determine whether the device is available to accept a new I/O request.</a:t>
            </a:r>
          </a:p>
          <a:p>
            <a:r>
              <a:rPr lang="en-US" sz="2000"/>
              <a:t> Then, after starting the I/O operation, the current process blocks itself, instead of repeatedly polling the busy flag to detect the termination of the data transfer. </a:t>
            </a:r>
          </a:p>
          <a:p>
            <a:r>
              <a:rPr lang="en-US" sz="2000"/>
              <a:t>The controller issues an interrupt when the operation has terminated, which reactivates the blocked process.</a:t>
            </a:r>
          </a:p>
          <a:p>
            <a:r>
              <a:rPr lang="en-US" sz="2000"/>
              <a:t> The process examines the status of the operation and, depending on the outcome, proceeds with the next I/O operation or takes appropriate corrective actions.</a:t>
            </a:r>
          </a:p>
          <a:p>
            <a:r>
              <a:rPr lang="en-US" sz="2000"/>
              <a:t>Please run through participation activity 9.1.5: Programmed input with interrupts.</a:t>
            </a:r>
          </a:p>
          <a:p>
            <a:endParaRPr lang="en-CA" sz="2000"/>
          </a:p>
        </p:txBody>
      </p:sp>
    </p:spTree>
    <p:extLst>
      <p:ext uri="{BB962C8B-B14F-4D97-AF65-F5344CB8AC3E}">
        <p14:creationId xmlns:p14="http://schemas.microsoft.com/office/powerpoint/2010/main" val="220723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DEABA-B6F7-42D7-A62C-38B8D4D83C0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I/O With Direct Memory Access</a:t>
            </a:r>
            <a:endParaRPr lang="en-CA" sz="4000">
              <a:solidFill>
                <a:srgbClr val="FFFFFF"/>
              </a:solidFill>
            </a:endParaRPr>
          </a:p>
        </p:txBody>
      </p:sp>
      <p:sp>
        <p:nvSpPr>
          <p:cNvPr id="3" name="Content Placeholder 2">
            <a:extLst>
              <a:ext uri="{FF2B5EF4-FFF2-40B4-BE49-F238E27FC236}">
                <a16:creationId xmlns:a16="http://schemas.microsoft.com/office/drawing/2014/main" id="{0D8A02D7-CD9D-4B46-822E-F62302CECE27}"/>
              </a:ext>
            </a:extLst>
          </p:cNvPr>
          <p:cNvSpPr>
            <a:spLocks noGrp="1"/>
          </p:cNvSpPr>
          <p:nvPr>
            <p:ph idx="1"/>
          </p:nvPr>
        </p:nvSpPr>
        <p:spPr>
          <a:xfrm>
            <a:off x="4810259" y="649480"/>
            <a:ext cx="6555347" cy="5546047"/>
          </a:xfrm>
        </p:spPr>
        <p:txBody>
          <a:bodyPr anchor="ctr">
            <a:normAutofit/>
          </a:bodyPr>
          <a:lstStyle/>
          <a:p>
            <a:r>
              <a:rPr lang="en-US" sz="2000"/>
              <a:t>With programmed I/O, the CPU needs to transfer all data between the controller buffer and the main memory.</a:t>
            </a:r>
          </a:p>
          <a:p>
            <a:pPr lvl="1"/>
            <a:r>
              <a:rPr lang="en-US" sz="2000"/>
              <a:t> The resulting overhead is acceptable with slow, character-oriented devices, but to liberate the CPU from the frequent disruptions caused by fast devices, direct memory access may be used.</a:t>
            </a:r>
          </a:p>
          <a:p>
            <a:r>
              <a:rPr lang="en-US" sz="2000"/>
              <a:t>A direct memory access (DMA) controller is a hardware component that allows devices to access main memory directly, without the involvement of the CPU. </a:t>
            </a:r>
          </a:p>
          <a:p>
            <a:pPr lvl="1"/>
            <a:r>
              <a:rPr lang="en-US" sz="2000"/>
              <a:t>Using DMA, the CPU only initiates a data transfer, which can consist of a line of characters, a block of data, or even multiple blocks of data, as part of a single I/O operation. </a:t>
            </a:r>
          </a:p>
        </p:txBody>
      </p:sp>
    </p:spTree>
    <p:extLst>
      <p:ext uri="{BB962C8B-B14F-4D97-AF65-F5344CB8AC3E}">
        <p14:creationId xmlns:p14="http://schemas.microsoft.com/office/powerpoint/2010/main" val="1606411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8CB8C-EF71-4A71-AEB7-5BF73FC42CBD}"/>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Polling V.S. Interrupts</a:t>
            </a:r>
          </a:p>
        </p:txBody>
      </p:sp>
      <p:sp>
        <p:nvSpPr>
          <p:cNvPr id="3" name="Content Placeholder 2">
            <a:extLst>
              <a:ext uri="{FF2B5EF4-FFF2-40B4-BE49-F238E27FC236}">
                <a16:creationId xmlns:a16="http://schemas.microsoft.com/office/drawing/2014/main" id="{FAB15C32-FD46-491E-88AE-664DD666D8FB}"/>
              </a:ext>
            </a:extLst>
          </p:cNvPr>
          <p:cNvSpPr>
            <a:spLocks noGrp="1"/>
          </p:cNvSpPr>
          <p:nvPr>
            <p:ph idx="1"/>
          </p:nvPr>
        </p:nvSpPr>
        <p:spPr>
          <a:xfrm>
            <a:off x="4810259" y="649480"/>
            <a:ext cx="6555347" cy="5546047"/>
          </a:xfrm>
        </p:spPr>
        <p:txBody>
          <a:bodyPr anchor="ctr">
            <a:normAutofit/>
          </a:bodyPr>
          <a:lstStyle/>
          <a:p>
            <a:r>
              <a:rPr lang="en-US" sz="2000"/>
              <a:t>Polling and interrupts both result in overhead during I/O processing but the sources of the overhead are different. </a:t>
            </a:r>
          </a:p>
          <a:p>
            <a:pPr lvl="1"/>
            <a:r>
              <a:rPr lang="en-US" sz="2000"/>
              <a:t>Executing a single poll requires only a few machine instructions.</a:t>
            </a:r>
          </a:p>
          <a:p>
            <a:pPr lvl="1"/>
            <a:r>
              <a:rPr lang="en-US" sz="2000"/>
              <a:t> On the other hand, blocking and later reactivating a process using an interrupt constitutes significant CPU overhead.</a:t>
            </a:r>
          </a:p>
          <a:p>
            <a:r>
              <a:rPr lang="en-US" sz="2000"/>
              <a:t>Polling is a good choice in dedicated systems, where only a single process is running. </a:t>
            </a:r>
          </a:p>
          <a:p>
            <a:pPr lvl="1"/>
            <a:r>
              <a:rPr lang="en-US" sz="2000"/>
              <a:t>The CPU can busy-wait by executing a polling loop because no other computation is available to use the CPU in the meantime. </a:t>
            </a:r>
          </a:p>
          <a:p>
            <a:pPr lvl="1"/>
            <a:r>
              <a:rPr lang="en-US" sz="2000"/>
              <a:t>Polling is also suitable for devices that complete an I/O operation within a few microseconds. </a:t>
            </a:r>
          </a:p>
          <a:p>
            <a:pPr lvl="1"/>
            <a:r>
              <a:rPr lang="en-US" sz="2000"/>
              <a:t>For example: non-volatile solid-state (flash) memories; with such very fast devices, a context switch using interrupts would be more time consuming than a short polling loop.</a:t>
            </a:r>
            <a:endParaRPr lang="en-CA" sz="2000"/>
          </a:p>
        </p:txBody>
      </p:sp>
    </p:spTree>
    <p:extLst>
      <p:ext uri="{BB962C8B-B14F-4D97-AF65-F5344CB8AC3E}">
        <p14:creationId xmlns:p14="http://schemas.microsoft.com/office/powerpoint/2010/main" val="1707186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E73C3-0EE9-46D3-85D9-24AFDE55E685}"/>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Polling V.S. Interrupts</a:t>
            </a:r>
          </a:p>
        </p:txBody>
      </p:sp>
      <p:sp>
        <p:nvSpPr>
          <p:cNvPr id="3" name="Content Placeholder 2">
            <a:extLst>
              <a:ext uri="{FF2B5EF4-FFF2-40B4-BE49-F238E27FC236}">
                <a16:creationId xmlns:a16="http://schemas.microsoft.com/office/drawing/2014/main" id="{55634AEA-E844-42EE-89DB-C69833A99CC7}"/>
              </a:ext>
            </a:extLst>
          </p:cNvPr>
          <p:cNvSpPr>
            <a:spLocks noGrp="1"/>
          </p:cNvSpPr>
          <p:nvPr>
            <p:ph idx="1"/>
          </p:nvPr>
        </p:nvSpPr>
        <p:spPr>
          <a:xfrm>
            <a:off x="1371599" y="2318197"/>
            <a:ext cx="9724031" cy="3683358"/>
          </a:xfrm>
        </p:spPr>
        <p:txBody>
          <a:bodyPr anchor="ctr">
            <a:normAutofit/>
          </a:bodyPr>
          <a:lstStyle/>
          <a:p>
            <a:r>
              <a:rPr lang="en-US" sz="2000"/>
              <a:t>In a general-purpose multi-process environment, interrupts are a better choice with most devices. </a:t>
            </a:r>
          </a:p>
          <a:p>
            <a:r>
              <a:rPr lang="en-US" sz="2000"/>
              <a:t>Blocking a process after issuing an I/O instruction and later processing the interrupt to reactivate the process represents constant, predictable overhead for each I/O instruction. </a:t>
            </a:r>
          </a:p>
          <a:p>
            <a:r>
              <a:rPr lang="en-US" sz="2000"/>
              <a:t>The device is restarted immediately after completing the data transfer and CPU time is never wasted on long busy-loops when a device is slow in responding.</a:t>
            </a:r>
            <a:endParaRPr lang="en-CA" sz="2000"/>
          </a:p>
        </p:txBody>
      </p:sp>
    </p:spTree>
    <p:extLst>
      <p:ext uri="{BB962C8B-B14F-4D97-AF65-F5344CB8AC3E}">
        <p14:creationId xmlns:p14="http://schemas.microsoft.com/office/powerpoint/2010/main" val="1515780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CFFAC-D6DA-4721-8114-B0F41E371264}"/>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Data Buffering &amp; Caching</a:t>
            </a:r>
          </a:p>
        </p:txBody>
      </p:sp>
      <p:sp>
        <p:nvSpPr>
          <p:cNvPr id="3" name="Content Placeholder 2">
            <a:extLst>
              <a:ext uri="{FF2B5EF4-FFF2-40B4-BE49-F238E27FC236}">
                <a16:creationId xmlns:a16="http://schemas.microsoft.com/office/drawing/2014/main" id="{0983528B-30D3-412B-A7AD-F7ED8C1C9FBD}"/>
              </a:ext>
            </a:extLst>
          </p:cNvPr>
          <p:cNvSpPr>
            <a:spLocks noGrp="1"/>
          </p:cNvSpPr>
          <p:nvPr>
            <p:ph idx="1"/>
          </p:nvPr>
        </p:nvSpPr>
        <p:spPr>
          <a:xfrm>
            <a:off x="4810259" y="649480"/>
            <a:ext cx="6555347" cy="5546047"/>
          </a:xfrm>
        </p:spPr>
        <p:txBody>
          <a:bodyPr anchor="ctr">
            <a:normAutofit/>
          </a:bodyPr>
          <a:lstStyle/>
          <a:p>
            <a:r>
              <a:rPr lang="en-US" sz="2000"/>
              <a:t>A </a:t>
            </a:r>
            <a:r>
              <a:rPr lang="en-US" sz="2000" b="1"/>
              <a:t>buffer</a:t>
            </a:r>
            <a:r>
              <a:rPr lang="en-US" sz="2000"/>
              <a:t> is a register or an area of main memory used to hold data generated by a producer process or an input device and removed from the buffer at a later time by a consumer process or an output device. </a:t>
            </a:r>
          </a:p>
          <a:p>
            <a:pPr lvl="1"/>
            <a:r>
              <a:rPr lang="en-US" sz="2000"/>
              <a:t>Depending on the intended use, a single buffer can hold one character at a time or a larger block of data.</a:t>
            </a:r>
          </a:p>
          <a:p>
            <a:r>
              <a:rPr lang="en-US" sz="2000"/>
              <a:t>The main purpose of using a single buffer is to decouple the producer from the consumer in time. </a:t>
            </a:r>
          </a:p>
          <a:p>
            <a:pPr lvl="1"/>
            <a:r>
              <a:rPr lang="en-US" sz="2000"/>
              <a:t>The producer can generate a data item without the consumer being active simultaneously. Similarly, the consumer can copy the item from the buffer without the producer being active simultaneously.</a:t>
            </a:r>
          </a:p>
          <a:p>
            <a:pPr lvl="1"/>
            <a:r>
              <a:rPr lang="en-US" sz="2000"/>
              <a:t>A buffer also permits the consumer to accumulate and act upon multiple data items generated by the producer one at a time.</a:t>
            </a:r>
            <a:endParaRPr lang="en-CA" sz="2000"/>
          </a:p>
        </p:txBody>
      </p:sp>
    </p:spTree>
    <p:extLst>
      <p:ext uri="{BB962C8B-B14F-4D97-AF65-F5344CB8AC3E}">
        <p14:creationId xmlns:p14="http://schemas.microsoft.com/office/powerpoint/2010/main" val="66931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4881D4-4C23-4FD0-8D90-BEFC51CD0ED5}"/>
              </a:ext>
            </a:extLst>
          </p:cNvPr>
          <p:cNvSpPr>
            <a:spLocks noGrp="1"/>
          </p:cNvSpPr>
          <p:nvPr>
            <p:ph type="title"/>
          </p:nvPr>
        </p:nvSpPr>
        <p:spPr>
          <a:xfrm>
            <a:off x="826396" y="586855"/>
            <a:ext cx="4230100" cy="3387497"/>
          </a:xfrm>
        </p:spPr>
        <p:txBody>
          <a:bodyPr anchor="b">
            <a:normAutofit/>
          </a:bodyPr>
          <a:lstStyle/>
          <a:p>
            <a:pPr algn="r"/>
            <a:r>
              <a:rPr lang="en-CA" sz="4000">
                <a:solidFill>
                  <a:srgbClr val="FFFFFF"/>
                </a:solidFill>
              </a:rPr>
              <a:t>Buffer Swapping</a:t>
            </a:r>
          </a:p>
        </p:txBody>
      </p:sp>
      <p:sp>
        <p:nvSpPr>
          <p:cNvPr id="3" name="Content Placeholder 2">
            <a:extLst>
              <a:ext uri="{FF2B5EF4-FFF2-40B4-BE49-F238E27FC236}">
                <a16:creationId xmlns:a16="http://schemas.microsoft.com/office/drawing/2014/main" id="{7B945249-AA53-43C5-897C-97FC32AA3FEF}"/>
              </a:ext>
            </a:extLst>
          </p:cNvPr>
          <p:cNvSpPr>
            <a:spLocks noGrp="1"/>
          </p:cNvSpPr>
          <p:nvPr>
            <p:ph idx="1"/>
          </p:nvPr>
        </p:nvSpPr>
        <p:spPr>
          <a:xfrm>
            <a:off x="6503158" y="649480"/>
            <a:ext cx="4862447" cy="5546047"/>
          </a:xfrm>
        </p:spPr>
        <p:txBody>
          <a:bodyPr anchor="ctr">
            <a:normAutofit/>
          </a:bodyPr>
          <a:lstStyle/>
          <a:p>
            <a:r>
              <a:rPr lang="en-US" sz="2000"/>
              <a:t>In a producer-consumer situation sharing a buffer, the consumer is blocked or idle while the producer is filling the buffer. </a:t>
            </a:r>
          </a:p>
          <a:p>
            <a:pPr lvl="1"/>
            <a:r>
              <a:rPr lang="en-US" sz="2000"/>
              <a:t>Similarly, the producer is blocked or idle while the consumer is copying the buffer.</a:t>
            </a:r>
          </a:p>
          <a:p>
            <a:r>
              <a:rPr lang="en-US" sz="2000" b="1"/>
              <a:t>Buffer swapping </a:t>
            </a:r>
            <a:r>
              <a:rPr lang="en-US" sz="2000"/>
              <a:t>is a technique that allows the operations of a producer process and a consumer process to overlap by using two buffers. </a:t>
            </a:r>
          </a:p>
          <a:p>
            <a:pPr lvl="1"/>
            <a:r>
              <a:rPr lang="en-US" sz="2000"/>
              <a:t>While the producer is filling buffer 1, the consumer is copying buffer 2.</a:t>
            </a:r>
          </a:p>
          <a:p>
            <a:pPr lvl="1"/>
            <a:r>
              <a:rPr lang="en-US" sz="2000"/>
              <a:t>When both terminate, the two buffers are swapped. </a:t>
            </a:r>
          </a:p>
          <a:p>
            <a:pPr lvl="1"/>
            <a:r>
              <a:rPr lang="en-US" sz="2000"/>
              <a:t>The producer starts filling buffer 2 while the consumer starts copying buffer 1.</a:t>
            </a:r>
            <a:endParaRPr lang="en-CA" sz="2000"/>
          </a:p>
        </p:txBody>
      </p:sp>
    </p:spTree>
    <p:extLst>
      <p:ext uri="{BB962C8B-B14F-4D97-AF65-F5344CB8AC3E}">
        <p14:creationId xmlns:p14="http://schemas.microsoft.com/office/powerpoint/2010/main" val="162122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D288-13D1-4924-A952-58CAF191D3C6}"/>
              </a:ext>
            </a:extLst>
          </p:cNvPr>
          <p:cNvSpPr>
            <a:spLocks noGrp="1"/>
          </p:cNvSpPr>
          <p:nvPr>
            <p:ph type="title"/>
          </p:nvPr>
        </p:nvSpPr>
        <p:spPr/>
        <p:txBody>
          <a:bodyPr/>
          <a:lstStyle/>
          <a:p>
            <a:r>
              <a:rPr lang="en-US"/>
              <a:t>Single Buffer V.S. Buffer Swapping – 1 </a:t>
            </a:r>
            <a:endParaRPr lang="en-CA" dirty="0"/>
          </a:p>
        </p:txBody>
      </p:sp>
      <p:sp>
        <p:nvSpPr>
          <p:cNvPr id="3" name="Content Placeholder 2">
            <a:extLst>
              <a:ext uri="{FF2B5EF4-FFF2-40B4-BE49-F238E27FC236}">
                <a16:creationId xmlns:a16="http://schemas.microsoft.com/office/drawing/2014/main" id="{8ED3B79F-5D23-4CBE-9FE4-0476DEF42C57}"/>
              </a:ext>
            </a:extLst>
          </p:cNvPr>
          <p:cNvSpPr>
            <a:spLocks noGrp="1"/>
          </p:cNvSpPr>
          <p:nvPr>
            <p:ph idx="1"/>
          </p:nvPr>
        </p:nvSpPr>
        <p:spPr>
          <a:xfrm>
            <a:off x="838200" y="1825625"/>
            <a:ext cx="10515600" cy="1325563"/>
          </a:xfrm>
        </p:spPr>
        <p:txBody>
          <a:bodyPr/>
          <a:lstStyle/>
          <a:p>
            <a:pPr marL="0" indent="0" algn="ctr">
              <a:buNone/>
            </a:pPr>
            <a:r>
              <a:rPr lang="en-US"/>
              <a:t>A producer and a consumer interact via a common buffer. The consumer repeatedly asks the producer to fill the buffer and waits for the completion by blocking itself or by polling the producer</a:t>
            </a:r>
            <a:endParaRPr lang="en-CA" dirty="0"/>
          </a:p>
        </p:txBody>
      </p:sp>
      <p:pic>
        <p:nvPicPr>
          <p:cNvPr id="5" name="Picture 4">
            <a:extLst>
              <a:ext uri="{FF2B5EF4-FFF2-40B4-BE49-F238E27FC236}">
                <a16:creationId xmlns:a16="http://schemas.microsoft.com/office/drawing/2014/main" id="{A877E0CC-EFD4-4DC7-9B95-A08122BDCC71}"/>
              </a:ext>
            </a:extLst>
          </p:cNvPr>
          <p:cNvPicPr>
            <a:picLocks noChangeAspect="1"/>
          </p:cNvPicPr>
          <p:nvPr/>
        </p:nvPicPr>
        <p:blipFill>
          <a:blip r:embed="rId2"/>
          <a:stretch>
            <a:fillRect/>
          </a:stretch>
        </p:blipFill>
        <p:spPr>
          <a:xfrm>
            <a:off x="4481512" y="3594027"/>
            <a:ext cx="3228975" cy="2085975"/>
          </a:xfrm>
          <a:prstGeom prst="rect">
            <a:avLst/>
          </a:prstGeom>
        </p:spPr>
      </p:pic>
    </p:spTree>
    <p:extLst>
      <p:ext uri="{BB962C8B-B14F-4D97-AF65-F5344CB8AC3E}">
        <p14:creationId xmlns:p14="http://schemas.microsoft.com/office/powerpoint/2010/main" val="316622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C2BDE-5642-45CA-8373-1CA2708F6A9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Overview</a:t>
            </a:r>
            <a:endParaRPr lang="en-CA" sz="4000">
              <a:solidFill>
                <a:srgbClr val="FFFFFF"/>
              </a:solidFill>
            </a:endParaRPr>
          </a:p>
        </p:txBody>
      </p:sp>
      <p:sp>
        <p:nvSpPr>
          <p:cNvPr id="3" name="Content Placeholder 2">
            <a:extLst>
              <a:ext uri="{FF2B5EF4-FFF2-40B4-BE49-F238E27FC236}">
                <a16:creationId xmlns:a16="http://schemas.microsoft.com/office/drawing/2014/main" id="{837EF977-7B61-4539-BA37-A045898FE83C}"/>
              </a:ext>
            </a:extLst>
          </p:cNvPr>
          <p:cNvSpPr>
            <a:spLocks noGrp="1"/>
          </p:cNvSpPr>
          <p:nvPr>
            <p:ph idx="1"/>
          </p:nvPr>
        </p:nvSpPr>
        <p:spPr>
          <a:xfrm>
            <a:off x="4810259" y="649480"/>
            <a:ext cx="6555347" cy="5546047"/>
          </a:xfrm>
        </p:spPr>
        <p:txBody>
          <a:bodyPr anchor="ctr">
            <a:normAutofit/>
          </a:bodyPr>
          <a:lstStyle/>
          <a:p>
            <a:r>
              <a:rPr lang="en-US" sz="2000" dirty="0"/>
              <a:t>Announcements/Reminders (Overview – Video 1)</a:t>
            </a:r>
          </a:p>
          <a:p>
            <a:r>
              <a:rPr lang="en-US" sz="2000" dirty="0"/>
              <a:t>Report Details (Video 1)</a:t>
            </a:r>
          </a:p>
          <a:p>
            <a:r>
              <a:rPr lang="en-US" sz="2000" dirty="0"/>
              <a:t>Recap (Overview -  Video 1 )</a:t>
            </a:r>
          </a:p>
          <a:p>
            <a:r>
              <a:rPr lang="en-US" sz="2000" dirty="0"/>
              <a:t>I/O</a:t>
            </a:r>
          </a:p>
          <a:p>
            <a:pPr lvl="1"/>
            <a:r>
              <a:rPr lang="en-US" sz="2000" dirty="0"/>
              <a:t>The Hardware/Software Interface (Video 2) </a:t>
            </a:r>
          </a:p>
          <a:p>
            <a:pPr lvl="1"/>
            <a:r>
              <a:rPr lang="en-US" sz="2000" dirty="0"/>
              <a:t>Data Buffering &amp; Scanning (Video 3)</a:t>
            </a:r>
          </a:p>
          <a:p>
            <a:pPr lvl="1"/>
            <a:r>
              <a:rPr lang="en-US" sz="2000" dirty="0"/>
              <a:t>Disk Scheduling (Video 4)</a:t>
            </a:r>
          </a:p>
          <a:p>
            <a:endParaRPr lang="en-US" sz="2000" dirty="0"/>
          </a:p>
        </p:txBody>
      </p:sp>
    </p:spTree>
    <p:extLst>
      <p:ext uri="{BB962C8B-B14F-4D97-AF65-F5344CB8AC3E}">
        <p14:creationId xmlns:p14="http://schemas.microsoft.com/office/powerpoint/2010/main" val="241011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E622-0F87-4344-8D46-AD150008D562}"/>
              </a:ext>
            </a:extLst>
          </p:cNvPr>
          <p:cNvSpPr>
            <a:spLocks noGrp="1"/>
          </p:cNvSpPr>
          <p:nvPr>
            <p:ph type="title"/>
          </p:nvPr>
        </p:nvSpPr>
        <p:spPr/>
        <p:txBody>
          <a:bodyPr/>
          <a:lstStyle/>
          <a:p>
            <a:r>
              <a:rPr lang="en-US" dirty="0"/>
              <a:t>Single Buffer V.S. Buffer Swapping – 2</a:t>
            </a:r>
            <a:endParaRPr lang="en-CA" dirty="0"/>
          </a:p>
        </p:txBody>
      </p:sp>
      <p:sp>
        <p:nvSpPr>
          <p:cNvPr id="3" name="Content Placeholder 2">
            <a:extLst>
              <a:ext uri="{FF2B5EF4-FFF2-40B4-BE49-F238E27FC236}">
                <a16:creationId xmlns:a16="http://schemas.microsoft.com/office/drawing/2014/main" id="{8200E8F5-2639-49FF-A2F9-65B2998BA68E}"/>
              </a:ext>
            </a:extLst>
          </p:cNvPr>
          <p:cNvSpPr>
            <a:spLocks noGrp="1"/>
          </p:cNvSpPr>
          <p:nvPr>
            <p:ph idx="1"/>
          </p:nvPr>
        </p:nvSpPr>
        <p:spPr>
          <a:xfrm>
            <a:off x="838200" y="1825625"/>
            <a:ext cx="10515600" cy="917575"/>
          </a:xfrm>
        </p:spPr>
        <p:txBody>
          <a:bodyPr/>
          <a:lstStyle/>
          <a:p>
            <a:pPr marL="0" indent="0" algn="ctr">
              <a:buNone/>
            </a:pPr>
            <a:r>
              <a:rPr lang="en-US" dirty="0"/>
              <a:t>Whenever the producer terminates, the consumer copies the data buffer and starts the next operation of the producer</a:t>
            </a:r>
          </a:p>
          <a:p>
            <a:endParaRPr lang="en-CA" dirty="0"/>
          </a:p>
        </p:txBody>
      </p:sp>
      <p:pic>
        <p:nvPicPr>
          <p:cNvPr id="5" name="Picture 4">
            <a:extLst>
              <a:ext uri="{FF2B5EF4-FFF2-40B4-BE49-F238E27FC236}">
                <a16:creationId xmlns:a16="http://schemas.microsoft.com/office/drawing/2014/main" id="{5FC497F6-CAAF-4FE8-85C1-4892D25D4D16}"/>
              </a:ext>
            </a:extLst>
          </p:cNvPr>
          <p:cNvPicPr>
            <a:picLocks noChangeAspect="1"/>
          </p:cNvPicPr>
          <p:nvPr/>
        </p:nvPicPr>
        <p:blipFill>
          <a:blip r:embed="rId2"/>
          <a:stretch>
            <a:fillRect/>
          </a:stretch>
        </p:blipFill>
        <p:spPr>
          <a:xfrm>
            <a:off x="1914525" y="3000855"/>
            <a:ext cx="8362950" cy="2466975"/>
          </a:xfrm>
          <a:prstGeom prst="rect">
            <a:avLst/>
          </a:prstGeom>
        </p:spPr>
      </p:pic>
    </p:spTree>
    <p:extLst>
      <p:ext uri="{BB962C8B-B14F-4D97-AF65-F5344CB8AC3E}">
        <p14:creationId xmlns:p14="http://schemas.microsoft.com/office/powerpoint/2010/main" val="267240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76AD-3F2C-44EA-8C52-FFFF2962C5AF}"/>
              </a:ext>
            </a:extLst>
          </p:cNvPr>
          <p:cNvSpPr>
            <a:spLocks noGrp="1"/>
          </p:cNvSpPr>
          <p:nvPr>
            <p:ph type="title"/>
          </p:nvPr>
        </p:nvSpPr>
        <p:spPr/>
        <p:txBody>
          <a:bodyPr/>
          <a:lstStyle/>
          <a:p>
            <a:r>
              <a:rPr lang="en-US" dirty="0"/>
              <a:t>Single Buffer V.S. Buffer Swapping – 3</a:t>
            </a:r>
            <a:endParaRPr lang="en-CA" dirty="0"/>
          </a:p>
        </p:txBody>
      </p:sp>
      <p:sp>
        <p:nvSpPr>
          <p:cNvPr id="3" name="Content Placeholder 2">
            <a:extLst>
              <a:ext uri="{FF2B5EF4-FFF2-40B4-BE49-F238E27FC236}">
                <a16:creationId xmlns:a16="http://schemas.microsoft.com/office/drawing/2014/main" id="{A84815FC-8107-49D5-BAF7-A00B043C79E0}"/>
              </a:ext>
            </a:extLst>
          </p:cNvPr>
          <p:cNvSpPr>
            <a:spLocks noGrp="1"/>
          </p:cNvSpPr>
          <p:nvPr>
            <p:ph idx="1"/>
          </p:nvPr>
        </p:nvSpPr>
        <p:spPr>
          <a:xfrm>
            <a:off x="486561" y="1825625"/>
            <a:ext cx="11224469" cy="590404"/>
          </a:xfrm>
        </p:spPr>
        <p:txBody>
          <a:bodyPr/>
          <a:lstStyle/>
          <a:p>
            <a:pPr marL="0" indent="0" algn="ctr">
              <a:buNone/>
            </a:pPr>
            <a:r>
              <a:rPr lang="en-US" dirty="0"/>
              <a:t>The consumer's time is wasted while the producer is busy and vice versa</a:t>
            </a:r>
            <a:endParaRPr lang="en-CA" dirty="0"/>
          </a:p>
        </p:txBody>
      </p:sp>
      <p:pic>
        <p:nvPicPr>
          <p:cNvPr id="5" name="Picture 4">
            <a:extLst>
              <a:ext uri="{FF2B5EF4-FFF2-40B4-BE49-F238E27FC236}">
                <a16:creationId xmlns:a16="http://schemas.microsoft.com/office/drawing/2014/main" id="{B3EBF2AF-9156-4B4A-8CB8-E7A011A643AF}"/>
              </a:ext>
            </a:extLst>
          </p:cNvPr>
          <p:cNvPicPr>
            <a:picLocks noChangeAspect="1"/>
          </p:cNvPicPr>
          <p:nvPr/>
        </p:nvPicPr>
        <p:blipFill>
          <a:blip r:embed="rId2"/>
          <a:stretch>
            <a:fillRect/>
          </a:stretch>
        </p:blipFill>
        <p:spPr>
          <a:xfrm>
            <a:off x="2648402" y="2416029"/>
            <a:ext cx="6895195" cy="3776652"/>
          </a:xfrm>
          <a:prstGeom prst="rect">
            <a:avLst/>
          </a:prstGeom>
        </p:spPr>
      </p:pic>
    </p:spTree>
    <p:extLst>
      <p:ext uri="{BB962C8B-B14F-4D97-AF65-F5344CB8AC3E}">
        <p14:creationId xmlns:p14="http://schemas.microsoft.com/office/powerpoint/2010/main" val="3983330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157E-4521-4A03-AFB7-D8994981DD41}"/>
              </a:ext>
            </a:extLst>
          </p:cNvPr>
          <p:cNvSpPr>
            <a:spLocks noGrp="1"/>
          </p:cNvSpPr>
          <p:nvPr>
            <p:ph type="title"/>
          </p:nvPr>
        </p:nvSpPr>
        <p:spPr/>
        <p:txBody>
          <a:bodyPr/>
          <a:lstStyle/>
          <a:p>
            <a:r>
              <a:rPr lang="en-US" dirty="0"/>
              <a:t>Single Buffer V.S. Buffer Swapping – 4</a:t>
            </a:r>
            <a:endParaRPr lang="en-CA" dirty="0"/>
          </a:p>
        </p:txBody>
      </p:sp>
      <p:sp>
        <p:nvSpPr>
          <p:cNvPr id="3" name="Content Placeholder 2">
            <a:extLst>
              <a:ext uri="{FF2B5EF4-FFF2-40B4-BE49-F238E27FC236}">
                <a16:creationId xmlns:a16="http://schemas.microsoft.com/office/drawing/2014/main" id="{67945B67-43B3-4EE0-9966-A6E0B82F5059}"/>
              </a:ext>
            </a:extLst>
          </p:cNvPr>
          <p:cNvSpPr>
            <a:spLocks noGrp="1"/>
          </p:cNvSpPr>
          <p:nvPr>
            <p:ph idx="1"/>
          </p:nvPr>
        </p:nvSpPr>
        <p:spPr>
          <a:xfrm>
            <a:off x="838200" y="1825625"/>
            <a:ext cx="10515600" cy="1009854"/>
          </a:xfrm>
        </p:spPr>
        <p:txBody>
          <a:bodyPr/>
          <a:lstStyle/>
          <a:p>
            <a:pPr marL="0" indent="0" algn="ctr">
              <a:buNone/>
            </a:pPr>
            <a:r>
              <a:rPr lang="en-US" dirty="0"/>
              <a:t>With buffer swapping, the producer is asked to initially fill buffer 1. The consumer is polling the producer during that time</a:t>
            </a:r>
            <a:endParaRPr lang="en-CA" dirty="0"/>
          </a:p>
        </p:txBody>
      </p:sp>
      <p:pic>
        <p:nvPicPr>
          <p:cNvPr id="5" name="Picture 4">
            <a:extLst>
              <a:ext uri="{FF2B5EF4-FFF2-40B4-BE49-F238E27FC236}">
                <a16:creationId xmlns:a16="http://schemas.microsoft.com/office/drawing/2014/main" id="{D330EAC7-E2C1-4471-9E9D-05976C5B57BE}"/>
              </a:ext>
            </a:extLst>
          </p:cNvPr>
          <p:cNvPicPr>
            <a:picLocks noChangeAspect="1"/>
          </p:cNvPicPr>
          <p:nvPr/>
        </p:nvPicPr>
        <p:blipFill>
          <a:blip r:embed="rId2"/>
          <a:stretch>
            <a:fillRect/>
          </a:stretch>
        </p:blipFill>
        <p:spPr>
          <a:xfrm>
            <a:off x="3160842" y="2835479"/>
            <a:ext cx="5870316" cy="3677012"/>
          </a:xfrm>
          <a:prstGeom prst="rect">
            <a:avLst/>
          </a:prstGeom>
        </p:spPr>
      </p:pic>
    </p:spTree>
    <p:extLst>
      <p:ext uri="{BB962C8B-B14F-4D97-AF65-F5344CB8AC3E}">
        <p14:creationId xmlns:p14="http://schemas.microsoft.com/office/powerpoint/2010/main" val="3396089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7CE5-9823-4860-A0B0-1BA01F3F42E8}"/>
              </a:ext>
            </a:extLst>
          </p:cNvPr>
          <p:cNvSpPr>
            <a:spLocks noGrp="1"/>
          </p:cNvSpPr>
          <p:nvPr>
            <p:ph type="title"/>
          </p:nvPr>
        </p:nvSpPr>
        <p:spPr/>
        <p:txBody>
          <a:bodyPr/>
          <a:lstStyle/>
          <a:p>
            <a:r>
              <a:rPr lang="en-US" dirty="0"/>
              <a:t>Single Buffer V.S. Buffer Swapping – 5</a:t>
            </a:r>
            <a:endParaRPr lang="en-CA" dirty="0"/>
          </a:p>
        </p:txBody>
      </p:sp>
      <p:sp>
        <p:nvSpPr>
          <p:cNvPr id="3" name="Content Placeholder 2">
            <a:extLst>
              <a:ext uri="{FF2B5EF4-FFF2-40B4-BE49-F238E27FC236}">
                <a16:creationId xmlns:a16="http://schemas.microsoft.com/office/drawing/2014/main" id="{33BD13EA-BBAE-475D-AB46-87FFF50B5AA9}"/>
              </a:ext>
            </a:extLst>
          </p:cNvPr>
          <p:cNvSpPr>
            <a:spLocks noGrp="1"/>
          </p:cNvSpPr>
          <p:nvPr>
            <p:ph idx="1"/>
          </p:nvPr>
        </p:nvSpPr>
        <p:spPr>
          <a:xfrm>
            <a:off x="838200" y="1825625"/>
            <a:ext cx="10515600" cy="850463"/>
          </a:xfrm>
        </p:spPr>
        <p:txBody>
          <a:bodyPr>
            <a:normAutofit lnSpcReduction="10000"/>
          </a:bodyPr>
          <a:lstStyle/>
          <a:p>
            <a:pPr marL="0" indent="0" algn="ctr">
              <a:buNone/>
            </a:pPr>
            <a:r>
              <a:rPr lang="en-US" dirty="0"/>
              <a:t>When buffer 1 is filled, the producer starts filling buffer 2, while the consumer is copying buffer 1</a:t>
            </a:r>
            <a:endParaRPr lang="en-CA" dirty="0"/>
          </a:p>
        </p:txBody>
      </p:sp>
      <p:pic>
        <p:nvPicPr>
          <p:cNvPr id="5" name="Picture 4">
            <a:extLst>
              <a:ext uri="{FF2B5EF4-FFF2-40B4-BE49-F238E27FC236}">
                <a16:creationId xmlns:a16="http://schemas.microsoft.com/office/drawing/2014/main" id="{8E27B278-71B4-4D08-82AE-9D3E61A176DB}"/>
              </a:ext>
            </a:extLst>
          </p:cNvPr>
          <p:cNvPicPr>
            <a:picLocks noChangeAspect="1"/>
          </p:cNvPicPr>
          <p:nvPr/>
        </p:nvPicPr>
        <p:blipFill>
          <a:blip r:embed="rId2"/>
          <a:stretch>
            <a:fillRect/>
          </a:stretch>
        </p:blipFill>
        <p:spPr>
          <a:xfrm>
            <a:off x="3398994" y="2890692"/>
            <a:ext cx="5394012" cy="3458012"/>
          </a:xfrm>
          <a:prstGeom prst="rect">
            <a:avLst/>
          </a:prstGeom>
        </p:spPr>
      </p:pic>
    </p:spTree>
    <p:extLst>
      <p:ext uri="{BB962C8B-B14F-4D97-AF65-F5344CB8AC3E}">
        <p14:creationId xmlns:p14="http://schemas.microsoft.com/office/powerpoint/2010/main" val="177467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B56A-D617-4171-AE52-761C92EA63CD}"/>
              </a:ext>
            </a:extLst>
          </p:cNvPr>
          <p:cNvSpPr>
            <a:spLocks noGrp="1"/>
          </p:cNvSpPr>
          <p:nvPr>
            <p:ph type="title"/>
          </p:nvPr>
        </p:nvSpPr>
        <p:spPr/>
        <p:txBody>
          <a:bodyPr/>
          <a:lstStyle/>
          <a:p>
            <a:r>
              <a:rPr lang="en-US" dirty="0"/>
              <a:t>Single Buffer V.S. Buffer Swapping – 6</a:t>
            </a:r>
            <a:endParaRPr lang="en-CA" dirty="0"/>
          </a:p>
        </p:txBody>
      </p:sp>
      <p:sp>
        <p:nvSpPr>
          <p:cNvPr id="3" name="Content Placeholder 2">
            <a:extLst>
              <a:ext uri="{FF2B5EF4-FFF2-40B4-BE49-F238E27FC236}">
                <a16:creationId xmlns:a16="http://schemas.microsoft.com/office/drawing/2014/main" id="{909688BB-1DA6-484D-9DDE-9A46470EE279}"/>
              </a:ext>
            </a:extLst>
          </p:cNvPr>
          <p:cNvSpPr>
            <a:spLocks noGrp="1"/>
          </p:cNvSpPr>
          <p:nvPr>
            <p:ph idx="1"/>
          </p:nvPr>
        </p:nvSpPr>
        <p:spPr>
          <a:xfrm>
            <a:off x="838200" y="1825625"/>
            <a:ext cx="10515600" cy="884019"/>
          </a:xfrm>
        </p:spPr>
        <p:txBody>
          <a:bodyPr/>
          <a:lstStyle/>
          <a:p>
            <a:pPr marL="0" indent="0" algn="ctr">
              <a:buNone/>
            </a:pPr>
            <a:r>
              <a:rPr lang="en-US" dirty="0"/>
              <a:t>Whenever both terminate, the buffers are swapped. The producer starts filling buffer 1, while the consumer is copying buffer 2</a:t>
            </a:r>
            <a:endParaRPr lang="en-CA" dirty="0"/>
          </a:p>
        </p:txBody>
      </p:sp>
      <p:pic>
        <p:nvPicPr>
          <p:cNvPr id="5" name="Picture 4">
            <a:extLst>
              <a:ext uri="{FF2B5EF4-FFF2-40B4-BE49-F238E27FC236}">
                <a16:creationId xmlns:a16="http://schemas.microsoft.com/office/drawing/2014/main" id="{FEE3E86B-642B-4127-ABFD-2706A512EA0C}"/>
              </a:ext>
            </a:extLst>
          </p:cNvPr>
          <p:cNvPicPr>
            <a:picLocks noChangeAspect="1"/>
          </p:cNvPicPr>
          <p:nvPr/>
        </p:nvPicPr>
        <p:blipFill>
          <a:blip r:embed="rId2"/>
          <a:stretch>
            <a:fillRect/>
          </a:stretch>
        </p:blipFill>
        <p:spPr>
          <a:xfrm>
            <a:off x="3252366" y="2995126"/>
            <a:ext cx="5687268" cy="3601519"/>
          </a:xfrm>
          <a:prstGeom prst="rect">
            <a:avLst/>
          </a:prstGeom>
        </p:spPr>
      </p:pic>
    </p:spTree>
    <p:extLst>
      <p:ext uri="{BB962C8B-B14F-4D97-AF65-F5344CB8AC3E}">
        <p14:creationId xmlns:p14="http://schemas.microsoft.com/office/powerpoint/2010/main" val="80564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915C-28A9-490F-AE5C-DCFFF997BC3F}"/>
              </a:ext>
            </a:extLst>
          </p:cNvPr>
          <p:cNvSpPr>
            <a:spLocks noGrp="1"/>
          </p:cNvSpPr>
          <p:nvPr>
            <p:ph type="title"/>
          </p:nvPr>
        </p:nvSpPr>
        <p:spPr/>
        <p:txBody>
          <a:bodyPr/>
          <a:lstStyle/>
          <a:p>
            <a:r>
              <a:rPr lang="en-US" dirty="0"/>
              <a:t>Single Buffer V.S. Buffer Swapping – 7</a:t>
            </a:r>
            <a:endParaRPr lang="en-CA" dirty="0"/>
          </a:p>
        </p:txBody>
      </p:sp>
      <p:sp>
        <p:nvSpPr>
          <p:cNvPr id="3" name="Content Placeholder 2">
            <a:extLst>
              <a:ext uri="{FF2B5EF4-FFF2-40B4-BE49-F238E27FC236}">
                <a16:creationId xmlns:a16="http://schemas.microsoft.com/office/drawing/2014/main" id="{D924274D-10AB-4AB7-BF55-AF06F1B997CD}"/>
              </a:ext>
            </a:extLst>
          </p:cNvPr>
          <p:cNvSpPr>
            <a:spLocks noGrp="1"/>
          </p:cNvSpPr>
          <p:nvPr>
            <p:ph idx="1"/>
          </p:nvPr>
        </p:nvSpPr>
        <p:spPr>
          <a:xfrm>
            <a:off x="838200" y="1825625"/>
            <a:ext cx="10515600" cy="1325563"/>
          </a:xfrm>
        </p:spPr>
        <p:txBody>
          <a:bodyPr/>
          <a:lstStyle/>
          <a:p>
            <a:pPr marL="0" indent="0" algn="ctr">
              <a:buNone/>
            </a:pPr>
            <a:r>
              <a:rPr lang="en-US" dirty="0"/>
              <a:t>When the times to fill and copy different buffers overlap, the producer and the consumer run concurrently. Only minimal time is wasted on polling or producer idle time</a:t>
            </a:r>
            <a:endParaRPr lang="en-CA" dirty="0"/>
          </a:p>
        </p:txBody>
      </p:sp>
      <p:pic>
        <p:nvPicPr>
          <p:cNvPr id="5" name="Picture 4">
            <a:extLst>
              <a:ext uri="{FF2B5EF4-FFF2-40B4-BE49-F238E27FC236}">
                <a16:creationId xmlns:a16="http://schemas.microsoft.com/office/drawing/2014/main" id="{140523AB-DFDA-41F0-AC2E-4FD97F454F44}"/>
              </a:ext>
            </a:extLst>
          </p:cNvPr>
          <p:cNvPicPr>
            <a:picLocks noChangeAspect="1"/>
          </p:cNvPicPr>
          <p:nvPr/>
        </p:nvPicPr>
        <p:blipFill>
          <a:blip r:embed="rId2"/>
          <a:stretch>
            <a:fillRect/>
          </a:stretch>
        </p:blipFill>
        <p:spPr>
          <a:xfrm>
            <a:off x="3418406" y="3286125"/>
            <a:ext cx="5355188" cy="3297352"/>
          </a:xfrm>
          <a:prstGeom prst="rect">
            <a:avLst/>
          </a:prstGeom>
        </p:spPr>
      </p:pic>
    </p:spTree>
    <p:extLst>
      <p:ext uri="{BB962C8B-B14F-4D97-AF65-F5344CB8AC3E}">
        <p14:creationId xmlns:p14="http://schemas.microsoft.com/office/powerpoint/2010/main" val="395880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132A4-4CA0-4943-BAC4-62D02AD4A1C3}"/>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Circular Buffer</a:t>
            </a:r>
          </a:p>
        </p:txBody>
      </p:sp>
      <p:sp>
        <p:nvSpPr>
          <p:cNvPr id="3" name="Content Placeholder 2">
            <a:extLst>
              <a:ext uri="{FF2B5EF4-FFF2-40B4-BE49-F238E27FC236}">
                <a16:creationId xmlns:a16="http://schemas.microsoft.com/office/drawing/2014/main" id="{7D93E6E7-188A-487C-89C8-CBF05CEED4CA}"/>
              </a:ext>
            </a:extLst>
          </p:cNvPr>
          <p:cNvSpPr>
            <a:spLocks noGrp="1"/>
          </p:cNvSpPr>
          <p:nvPr>
            <p:ph idx="1"/>
          </p:nvPr>
        </p:nvSpPr>
        <p:spPr>
          <a:xfrm>
            <a:off x="1371599" y="2318197"/>
            <a:ext cx="9724031" cy="3683358"/>
          </a:xfrm>
        </p:spPr>
        <p:txBody>
          <a:bodyPr anchor="ctr">
            <a:normAutofit/>
          </a:bodyPr>
          <a:lstStyle/>
          <a:p>
            <a:r>
              <a:rPr lang="en-US" sz="2000"/>
              <a:t>Buffer swapping improves performance by overlapping the execution of the producer and the consumer, but only when data is produced and consumed at the same constant rate.</a:t>
            </a:r>
          </a:p>
          <a:p>
            <a:pPr lvl="1"/>
            <a:r>
              <a:rPr lang="en-US" sz="2000"/>
              <a:t> In situations where data is produced in bursts of varying lengths or frequency and the consumer is unable to handle the incoming data at the rate of a burst, multiple buffer slots are useful to hold and process the data at the slower rate of the consumer. </a:t>
            </a:r>
          </a:p>
          <a:p>
            <a:pPr lvl="1"/>
            <a:r>
              <a:rPr lang="en-US" sz="2000"/>
              <a:t>Conversely, if the consumer needs to process incoming data in bursts or at a higher granularity, then multiple buffer slots can be used to accumulate the data prior to each burst.</a:t>
            </a:r>
            <a:endParaRPr lang="en-CA" sz="2000"/>
          </a:p>
        </p:txBody>
      </p:sp>
    </p:spTree>
    <p:extLst>
      <p:ext uri="{BB962C8B-B14F-4D97-AF65-F5344CB8AC3E}">
        <p14:creationId xmlns:p14="http://schemas.microsoft.com/office/powerpoint/2010/main" val="2876100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79B37-F819-41E7-9D74-2D916A2C40A9}"/>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Circular Buffer</a:t>
            </a:r>
          </a:p>
        </p:txBody>
      </p:sp>
      <p:sp>
        <p:nvSpPr>
          <p:cNvPr id="3" name="Content Placeholder 2">
            <a:extLst>
              <a:ext uri="{FF2B5EF4-FFF2-40B4-BE49-F238E27FC236}">
                <a16:creationId xmlns:a16="http://schemas.microsoft.com/office/drawing/2014/main" id="{FDD2D9A6-2D3C-4C9B-A41A-2A8DF3747C9A}"/>
              </a:ext>
            </a:extLst>
          </p:cNvPr>
          <p:cNvSpPr>
            <a:spLocks noGrp="1"/>
          </p:cNvSpPr>
          <p:nvPr>
            <p:ph idx="1"/>
          </p:nvPr>
        </p:nvSpPr>
        <p:spPr>
          <a:xfrm>
            <a:off x="4810259" y="649480"/>
            <a:ext cx="6555347" cy="5546047"/>
          </a:xfrm>
        </p:spPr>
        <p:txBody>
          <a:bodyPr anchor="ctr">
            <a:normAutofit/>
          </a:bodyPr>
          <a:lstStyle/>
          <a:p>
            <a:r>
              <a:rPr lang="en-US" sz="2000"/>
              <a:t>A </a:t>
            </a:r>
            <a:r>
              <a:rPr lang="en-US" sz="2000" b="1"/>
              <a:t>circular buffer </a:t>
            </a:r>
            <a:r>
              <a:rPr lang="en-US" sz="2000"/>
              <a:t>is a fixed array of buffer slots filled by the producer and emptied by the consumer one slot at a time in ascending order, modulo the buffer size.</a:t>
            </a:r>
            <a:endParaRPr lang="en-CA" sz="2000"/>
          </a:p>
        </p:txBody>
      </p:sp>
    </p:spTree>
    <p:extLst>
      <p:ext uri="{BB962C8B-B14F-4D97-AF65-F5344CB8AC3E}">
        <p14:creationId xmlns:p14="http://schemas.microsoft.com/office/powerpoint/2010/main" val="182170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42730-0DE9-4044-A952-9AB6785E7556}"/>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Disk Block Caching</a:t>
            </a:r>
          </a:p>
        </p:txBody>
      </p:sp>
      <p:sp>
        <p:nvSpPr>
          <p:cNvPr id="3" name="Content Placeholder 2">
            <a:extLst>
              <a:ext uri="{FF2B5EF4-FFF2-40B4-BE49-F238E27FC236}">
                <a16:creationId xmlns:a16="http://schemas.microsoft.com/office/drawing/2014/main" id="{C1E9060D-49B8-49FF-BEBD-5D7B903149CB}"/>
              </a:ext>
            </a:extLst>
          </p:cNvPr>
          <p:cNvSpPr>
            <a:spLocks noGrp="1"/>
          </p:cNvSpPr>
          <p:nvPr>
            <p:ph idx="1"/>
          </p:nvPr>
        </p:nvSpPr>
        <p:spPr>
          <a:xfrm>
            <a:off x="1371599" y="2318197"/>
            <a:ext cx="9724031" cy="3683358"/>
          </a:xfrm>
        </p:spPr>
        <p:txBody>
          <a:bodyPr anchor="ctr">
            <a:normAutofit/>
          </a:bodyPr>
          <a:lstStyle/>
          <a:p>
            <a:r>
              <a:rPr lang="en-US" sz="2000"/>
              <a:t>To speed up access to disk blocks, modern disk controllers include an internal cache to hold the most recently accessed blocks. </a:t>
            </a:r>
          </a:p>
          <a:p>
            <a:pPr lvl="1"/>
            <a:r>
              <a:rPr lang="en-US" sz="2000"/>
              <a:t>In addition, the OS may maintain an additional larger cache in main memory. </a:t>
            </a:r>
            <a:r>
              <a:rPr lang="en-US" sz="2000" b="1"/>
              <a:t>A disk block cache </a:t>
            </a:r>
            <a:r>
              <a:rPr lang="en-US" sz="2000"/>
              <a:t>is a set of main memory buffers that contain the most recently accessed disk blocks.</a:t>
            </a:r>
          </a:p>
          <a:p>
            <a:endParaRPr lang="en-US" sz="2000"/>
          </a:p>
          <a:p>
            <a:endParaRPr lang="en-CA" sz="2000"/>
          </a:p>
        </p:txBody>
      </p:sp>
    </p:spTree>
    <p:extLst>
      <p:ext uri="{BB962C8B-B14F-4D97-AF65-F5344CB8AC3E}">
        <p14:creationId xmlns:p14="http://schemas.microsoft.com/office/powerpoint/2010/main" val="3505378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9CDE57-025F-4861-8C5A-60589133C9F1}"/>
              </a:ext>
            </a:extLst>
          </p:cNvPr>
          <p:cNvSpPr>
            <a:spLocks noGrp="1"/>
          </p:cNvSpPr>
          <p:nvPr>
            <p:ph type="title"/>
          </p:nvPr>
        </p:nvSpPr>
        <p:spPr>
          <a:xfrm>
            <a:off x="826396" y="586855"/>
            <a:ext cx="4230100" cy="3387497"/>
          </a:xfrm>
        </p:spPr>
        <p:txBody>
          <a:bodyPr anchor="b">
            <a:normAutofit/>
          </a:bodyPr>
          <a:lstStyle/>
          <a:p>
            <a:pPr algn="r"/>
            <a:r>
              <a:rPr lang="en-CA" sz="4000">
                <a:solidFill>
                  <a:srgbClr val="FFFFFF"/>
                </a:solidFill>
              </a:rPr>
              <a:t>Disk Block Caching</a:t>
            </a:r>
          </a:p>
        </p:txBody>
      </p:sp>
      <p:sp>
        <p:nvSpPr>
          <p:cNvPr id="3" name="Content Placeholder 2">
            <a:extLst>
              <a:ext uri="{FF2B5EF4-FFF2-40B4-BE49-F238E27FC236}">
                <a16:creationId xmlns:a16="http://schemas.microsoft.com/office/drawing/2014/main" id="{C0B70F99-DD08-4FBC-B315-132ACD41DEBB}"/>
              </a:ext>
            </a:extLst>
          </p:cNvPr>
          <p:cNvSpPr>
            <a:spLocks noGrp="1"/>
          </p:cNvSpPr>
          <p:nvPr>
            <p:ph idx="1"/>
          </p:nvPr>
        </p:nvSpPr>
        <p:spPr>
          <a:xfrm>
            <a:off x="6503158" y="649480"/>
            <a:ext cx="4862447" cy="5546047"/>
          </a:xfrm>
        </p:spPr>
        <p:txBody>
          <a:bodyPr anchor="ctr">
            <a:normAutofit/>
          </a:bodyPr>
          <a:lstStyle/>
          <a:p>
            <a:r>
              <a:rPr lang="en-US" sz="1600"/>
              <a:t>Since a disk block cache can contain a large number of blocks, hashing is used to organize blocks into separate lists for faster access. In addition, all blocks are divided into several categories and are linked together using separate linked lists.</a:t>
            </a:r>
          </a:p>
          <a:p>
            <a:pPr lvl="1"/>
            <a:r>
              <a:rPr lang="en-US" sz="1600"/>
              <a:t>Blocks critical to performance (Ex: blocks used internally by the OS) must remain resident at all times and are kept on a list of Locked blocks.</a:t>
            </a:r>
          </a:p>
          <a:p>
            <a:pPr lvl="1"/>
            <a:r>
              <a:rPr lang="en-US" sz="1600"/>
              <a:t>Blocks expected to be accessed again in the near future (Ex: blocks holding data from regular user files) reside on a list that implements the LRU (least recently used) policy. </a:t>
            </a:r>
          </a:p>
          <a:p>
            <a:pPr lvl="2"/>
            <a:r>
              <a:rPr lang="en-US" sz="1600"/>
              <a:t>Whenever a block is accessed, the block is moved to the rear of the list. Blocks not accessed again gradually migrate to the front of the list and are removed when no free buffers are available.</a:t>
            </a:r>
          </a:p>
          <a:p>
            <a:pPr lvl="1"/>
            <a:r>
              <a:rPr lang="en-US" sz="1600"/>
              <a:t>Blocks expected to be accessed only once or very infrequently (Ex: blocks containing file control blocks, which are accessed when a new file is opened) are added to the front of the same LRU list and thus will be removed quickly.</a:t>
            </a:r>
            <a:endParaRPr lang="en-CA" sz="1600"/>
          </a:p>
        </p:txBody>
      </p:sp>
    </p:spTree>
    <p:extLst>
      <p:ext uri="{BB962C8B-B14F-4D97-AF65-F5344CB8AC3E}">
        <p14:creationId xmlns:p14="http://schemas.microsoft.com/office/powerpoint/2010/main" val="143770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17C17-E93A-452B-B943-5373ECF9158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Announcements/Reminders</a:t>
            </a:r>
            <a:endParaRPr lang="en-CA" sz="4000">
              <a:solidFill>
                <a:srgbClr val="FFFFFF"/>
              </a:solidFill>
            </a:endParaRPr>
          </a:p>
        </p:txBody>
      </p:sp>
      <p:sp>
        <p:nvSpPr>
          <p:cNvPr id="3" name="Content Placeholder 2">
            <a:extLst>
              <a:ext uri="{FF2B5EF4-FFF2-40B4-BE49-F238E27FC236}">
                <a16:creationId xmlns:a16="http://schemas.microsoft.com/office/drawing/2014/main" id="{711D418E-036A-4A6F-84CF-38F08AE05F44}"/>
              </a:ext>
            </a:extLst>
          </p:cNvPr>
          <p:cNvSpPr>
            <a:spLocks noGrp="1"/>
          </p:cNvSpPr>
          <p:nvPr>
            <p:ph idx="1"/>
          </p:nvPr>
        </p:nvSpPr>
        <p:spPr>
          <a:xfrm>
            <a:off x="1371599" y="2318197"/>
            <a:ext cx="9724031" cy="3683358"/>
          </a:xfrm>
        </p:spPr>
        <p:txBody>
          <a:bodyPr anchor="ctr">
            <a:normAutofit/>
          </a:bodyPr>
          <a:lstStyle/>
          <a:p>
            <a:r>
              <a:rPr lang="en-US" sz="2000"/>
              <a:t>Assignment 3 is due by the 5</a:t>
            </a:r>
            <a:r>
              <a:rPr lang="en-US" sz="2000" baseline="30000"/>
              <a:t>th</a:t>
            </a:r>
            <a:r>
              <a:rPr lang="en-US" sz="2000"/>
              <a:t> of April! </a:t>
            </a:r>
          </a:p>
          <a:p>
            <a:r>
              <a:rPr lang="en-US" sz="2000"/>
              <a:t>Project reports/presentations are due by the 9</a:t>
            </a:r>
            <a:r>
              <a:rPr lang="en-US" sz="2000" baseline="30000"/>
              <a:t>th</a:t>
            </a:r>
            <a:r>
              <a:rPr lang="en-US" sz="2000"/>
              <a:t> of April</a:t>
            </a:r>
          </a:p>
          <a:p>
            <a:pPr lvl="1"/>
            <a:r>
              <a:rPr lang="en-US" sz="2000"/>
              <a:t>The standard late penalty does not apply for assignments due on the 9</a:t>
            </a:r>
            <a:r>
              <a:rPr lang="en-US" sz="2000" baseline="30000"/>
              <a:t>th</a:t>
            </a:r>
            <a:r>
              <a:rPr lang="en-US" sz="2000"/>
              <a:t>, they must be completed and submitted by the 9</a:t>
            </a:r>
            <a:r>
              <a:rPr lang="en-US" sz="2000" baseline="30000"/>
              <a:t>th</a:t>
            </a:r>
            <a:r>
              <a:rPr lang="en-US" sz="2000"/>
              <a:t>. </a:t>
            </a:r>
          </a:p>
          <a:p>
            <a:r>
              <a:rPr lang="en-US" sz="2000"/>
              <a:t>Please be sure to attend the lecture on the 9</a:t>
            </a:r>
            <a:r>
              <a:rPr lang="en-US" sz="2000" baseline="30000"/>
              <a:t>th</a:t>
            </a:r>
            <a:r>
              <a:rPr lang="en-US" sz="2000"/>
              <a:t> of April we will be going over all the details required for the final.</a:t>
            </a:r>
          </a:p>
          <a:p>
            <a:r>
              <a:rPr lang="en-US" sz="2000"/>
              <a:t>The 5</a:t>
            </a:r>
            <a:r>
              <a:rPr lang="en-US" sz="2000" baseline="30000"/>
              <a:t>th</a:t>
            </a:r>
            <a:r>
              <a:rPr lang="en-US" sz="2000"/>
              <a:t> lab is scheduled on the 9</a:t>
            </a:r>
            <a:r>
              <a:rPr lang="en-US" sz="2000" baseline="30000"/>
              <a:t>th</a:t>
            </a:r>
            <a:r>
              <a:rPr lang="en-US" sz="2000"/>
              <a:t> of April.</a:t>
            </a:r>
          </a:p>
          <a:p>
            <a:pPr lvl="1"/>
            <a:r>
              <a:rPr lang="en-US" sz="2000"/>
              <a:t>It will also be due on the 9</a:t>
            </a:r>
            <a:r>
              <a:rPr lang="en-US" sz="2000" baseline="30000"/>
              <a:t>th</a:t>
            </a:r>
            <a:r>
              <a:rPr lang="en-US" sz="2000"/>
              <a:t> of April.</a:t>
            </a:r>
          </a:p>
          <a:p>
            <a:pPr lvl="1"/>
            <a:r>
              <a:rPr lang="en-US" sz="2000"/>
              <a:t>It will not be a complex lab like Lab 3 and Lab4, it will be designed to be completed in an hour.</a:t>
            </a:r>
          </a:p>
          <a:p>
            <a:pPr lvl="1"/>
            <a:endParaRPr lang="en-CA" sz="2000"/>
          </a:p>
        </p:txBody>
      </p:sp>
    </p:spTree>
    <p:extLst>
      <p:ext uri="{BB962C8B-B14F-4D97-AF65-F5344CB8AC3E}">
        <p14:creationId xmlns:p14="http://schemas.microsoft.com/office/powerpoint/2010/main" val="3675761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69E33F-8B9E-451F-8A1F-5400F290E4A0}"/>
              </a:ext>
            </a:extLst>
          </p:cNvPr>
          <p:cNvSpPr>
            <a:spLocks noGrp="1"/>
          </p:cNvSpPr>
          <p:nvPr>
            <p:ph type="title"/>
          </p:nvPr>
        </p:nvSpPr>
        <p:spPr>
          <a:xfrm>
            <a:off x="826396" y="586855"/>
            <a:ext cx="4230100" cy="3387497"/>
          </a:xfrm>
        </p:spPr>
        <p:txBody>
          <a:bodyPr anchor="b">
            <a:normAutofit/>
          </a:bodyPr>
          <a:lstStyle/>
          <a:p>
            <a:pPr algn="r"/>
            <a:r>
              <a:rPr lang="en-CA" sz="4000">
                <a:solidFill>
                  <a:srgbClr val="FFFFFF"/>
                </a:solidFill>
              </a:rPr>
              <a:t>Disk Block Caching</a:t>
            </a:r>
          </a:p>
        </p:txBody>
      </p:sp>
      <p:sp>
        <p:nvSpPr>
          <p:cNvPr id="3" name="Content Placeholder 2">
            <a:extLst>
              <a:ext uri="{FF2B5EF4-FFF2-40B4-BE49-F238E27FC236}">
                <a16:creationId xmlns:a16="http://schemas.microsoft.com/office/drawing/2014/main" id="{C1BFF497-FA30-4790-ABEC-A501C7544FE3}"/>
              </a:ext>
            </a:extLst>
          </p:cNvPr>
          <p:cNvSpPr>
            <a:spLocks noGrp="1"/>
          </p:cNvSpPr>
          <p:nvPr>
            <p:ph idx="1"/>
          </p:nvPr>
        </p:nvSpPr>
        <p:spPr>
          <a:xfrm>
            <a:off x="6503158" y="649480"/>
            <a:ext cx="4862447" cy="5546047"/>
          </a:xfrm>
        </p:spPr>
        <p:txBody>
          <a:bodyPr anchor="ctr">
            <a:normAutofit/>
          </a:bodyPr>
          <a:lstStyle/>
          <a:p>
            <a:r>
              <a:rPr lang="en-US" sz="2000"/>
              <a:t>All free buffers are kept on a separate list, possibly segregated by buffer size, and are added to the Locked list or the LRU list whenever a new non-resident block is accessed.</a:t>
            </a:r>
            <a:endParaRPr lang="en-CA" sz="2000"/>
          </a:p>
        </p:txBody>
      </p:sp>
    </p:spTree>
    <p:extLst>
      <p:ext uri="{BB962C8B-B14F-4D97-AF65-F5344CB8AC3E}">
        <p14:creationId xmlns:p14="http://schemas.microsoft.com/office/powerpoint/2010/main" val="1927918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85226-14D2-4BE5-B2B0-042AF57C8947}"/>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Disk – Review</a:t>
            </a:r>
            <a:endParaRPr lang="en-CA" sz="4000">
              <a:solidFill>
                <a:srgbClr val="FFFFFF"/>
              </a:solidFill>
            </a:endParaRPr>
          </a:p>
        </p:txBody>
      </p:sp>
      <p:sp>
        <p:nvSpPr>
          <p:cNvPr id="3" name="Content Placeholder 2">
            <a:extLst>
              <a:ext uri="{FF2B5EF4-FFF2-40B4-BE49-F238E27FC236}">
                <a16:creationId xmlns:a16="http://schemas.microsoft.com/office/drawing/2014/main" id="{C184655A-3780-4074-A02F-E4F6AAFEFE08}"/>
              </a:ext>
            </a:extLst>
          </p:cNvPr>
          <p:cNvSpPr>
            <a:spLocks noGrp="1"/>
          </p:cNvSpPr>
          <p:nvPr>
            <p:ph idx="1"/>
          </p:nvPr>
        </p:nvSpPr>
        <p:spPr>
          <a:xfrm>
            <a:off x="6503158" y="649480"/>
            <a:ext cx="4862447" cy="5546047"/>
          </a:xfrm>
        </p:spPr>
        <p:txBody>
          <a:bodyPr anchor="ctr">
            <a:normAutofit/>
          </a:bodyPr>
          <a:lstStyle/>
          <a:p>
            <a:r>
              <a:rPr lang="en-US" sz="2000"/>
              <a:t>Track: A track is one of many concentric rings on a magnetic disk surface.</a:t>
            </a:r>
          </a:p>
          <a:p>
            <a:r>
              <a:rPr lang="en-US" sz="2000"/>
              <a:t>Sector: A sector is a portion of a track and is the smallest unit of data that can be read or written with a single r/w operation.</a:t>
            </a:r>
          </a:p>
          <a:p>
            <a:r>
              <a:rPr lang="en-US" sz="2000"/>
              <a:t>Seek Time: The seek time is the time to move the r/w head from the current position to the track containing the desired data.</a:t>
            </a:r>
          </a:p>
          <a:p>
            <a:r>
              <a:rPr lang="en-US" sz="2000"/>
              <a:t>Rotational Delay: The rotational delay (rotational latency) is the time to wait for the desired data item to pass under the r/w head.</a:t>
            </a:r>
          </a:p>
          <a:p>
            <a:r>
              <a:rPr lang="en-US" sz="2000"/>
              <a:t>Rotational Latency: The rotational delay (rotational latency) is the time to wait for the desired data item to pass under the r/w head.</a:t>
            </a:r>
            <a:endParaRPr lang="en-CA" sz="2000"/>
          </a:p>
        </p:txBody>
      </p:sp>
    </p:spTree>
    <p:extLst>
      <p:ext uri="{BB962C8B-B14F-4D97-AF65-F5344CB8AC3E}">
        <p14:creationId xmlns:p14="http://schemas.microsoft.com/office/powerpoint/2010/main" val="395114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B7BE6-B9FB-43EE-8605-720FDE221DF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Disk – Review</a:t>
            </a:r>
            <a:endParaRPr lang="en-CA" sz="4000">
              <a:solidFill>
                <a:srgbClr val="FFFFFF"/>
              </a:solidFill>
            </a:endParaRPr>
          </a:p>
        </p:txBody>
      </p:sp>
      <p:sp>
        <p:nvSpPr>
          <p:cNvPr id="3" name="Content Placeholder 2">
            <a:extLst>
              <a:ext uri="{FF2B5EF4-FFF2-40B4-BE49-F238E27FC236}">
                <a16:creationId xmlns:a16="http://schemas.microsoft.com/office/drawing/2014/main" id="{A9321389-5E8C-42A6-980F-151DCB5A878D}"/>
              </a:ext>
            </a:extLst>
          </p:cNvPr>
          <p:cNvSpPr>
            <a:spLocks noGrp="1"/>
          </p:cNvSpPr>
          <p:nvPr>
            <p:ph idx="1"/>
          </p:nvPr>
        </p:nvSpPr>
        <p:spPr>
          <a:xfrm>
            <a:off x="4810259" y="649480"/>
            <a:ext cx="6555347" cy="5546047"/>
          </a:xfrm>
        </p:spPr>
        <p:txBody>
          <a:bodyPr anchor="ctr">
            <a:normAutofit/>
          </a:bodyPr>
          <a:lstStyle/>
          <a:p>
            <a:r>
              <a:rPr lang="en-US" sz="2000"/>
              <a:t>Data Transfer Time: The data transfer time is the time to transfer the desired number of bits to or from the disk, and is directly proportional to the disk's rotational speed.</a:t>
            </a:r>
          </a:p>
          <a:p>
            <a:r>
              <a:rPr lang="en-US" sz="2000"/>
              <a:t>Peak Transfer Rate: Peak transfer rate is the rate at which the data is streamed to or from the disk once the read/write head is at the beginning of the sector to be transferred.</a:t>
            </a:r>
          </a:p>
          <a:p>
            <a:r>
              <a:rPr lang="en-US" sz="2000"/>
              <a:t>Sustained Data Rate: Sustained data rate is the rate at which the disk can transfer data continuously.</a:t>
            </a:r>
            <a:endParaRPr lang="en-CA" sz="2000"/>
          </a:p>
        </p:txBody>
      </p:sp>
    </p:spTree>
    <p:extLst>
      <p:ext uri="{BB962C8B-B14F-4D97-AF65-F5344CB8AC3E}">
        <p14:creationId xmlns:p14="http://schemas.microsoft.com/office/powerpoint/2010/main" val="2428196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1E33A-1C98-4D1A-A5A2-BA009546AE1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Disk Scheduling - SSTF</a:t>
            </a:r>
            <a:endParaRPr lang="en-CA" sz="4000">
              <a:solidFill>
                <a:srgbClr val="FFFFFF"/>
              </a:solidFill>
            </a:endParaRPr>
          </a:p>
        </p:txBody>
      </p:sp>
      <p:sp>
        <p:nvSpPr>
          <p:cNvPr id="3" name="Content Placeholder 2">
            <a:extLst>
              <a:ext uri="{FF2B5EF4-FFF2-40B4-BE49-F238E27FC236}">
                <a16:creationId xmlns:a16="http://schemas.microsoft.com/office/drawing/2014/main" id="{7F674585-8D7E-4254-B741-61383A187F11}"/>
              </a:ext>
            </a:extLst>
          </p:cNvPr>
          <p:cNvSpPr>
            <a:spLocks noGrp="1"/>
          </p:cNvSpPr>
          <p:nvPr>
            <p:ph idx="1"/>
          </p:nvPr>
        </p:nvSpPr>
        <p:spPr>
          <a:xfrm>
            <a:off x="1371599" y="2318197"/>
            <a:ext cx="9724031" cy="3683358"/>
          </a:xfrm>
        </p:spPr>
        <p:txBody>
          <a:bodyPr anchor="ctr">
            <a:normAutofit/>
          </a:bodyPr>
          <a:lstStyle/>
          <a:p>
            <a:r>
              <a:rPr lang="en-US" sz="2000"/>
              <a:t>The Shortest seek time first (SSTF) scheduling algorithm considers the list of all pending requests and always selects the request that requires the shortest travel distance from the current position.</a:t>
            </a:r>
          </a:p>
          <a:p>
            <a:endParaRPr lang="en-CA" sz="2000"/>
          </a:p>
        </p:txBody>
      </p:sp>
    </p:spTree>
    <p:extLst>
      <p:ext uri="{BB962C8B-B14F-4D97-AF65-F5344CB8AC3E}">
        <p14:creationId xmlns:p14="http://schemas.microsoft.com/office/powerpoint/2010/main" val="408282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55B51-3137-4FD7-9F64-97262810F06B}"/>
              </a:ext>
            </a:extLst>
          </p:cNvPr>
          <p:cNvSpPr>
            <a:spLocks noGrp="1"/>
          </p:cNvSpPr>
          <p:nvPr>
            <p:ph type="title"/>
          </p:nvPr>
        </p:nvSpPr>
        <p:spPr>
          <a:xfrm>
            <a:off x="459346" y="278535"/>
            <a:ext cx="9895951" cy="1033669"/>
          </a:xfrm>
        </p:spPr>
        <p:txBody>
          <a:bodyPr>
            <a:normAutofit/>
          </a:bodyPr>
          <a:lstStyle/>
          <a:p>
            <a:r>
              <a:rPr lang="en-US" sz="4000" dirty="0">
                <a:solidFill>
                  <a:srgbClr val="FFFFFF"/>
                </a:solidFill>
              </a:rPr>
              <a:t>Disk Scheduling – Scan Scheduling</a:t>
            </a:r>
            <a:endParaRPr lang="en-CA" sz="4000" dirty="0">
              <a:solidFill>
                <a:srgbClr val="FFFFFF"/>
              </a:solidFill>
            </a:endParaRPr>
          </a:p>
        </p:txBody>
      </p:sp>
      <p:sp>
        <p:nvSpPr>
          <p:cNvPr id="3" name="Content Placeholder 2">
            <a:extLst>
              <a:ext uri="{FF2B5EF4-FFF2-40B4-BE49-F238E27FC236}">
                <a16:creationId xmlns:a16="http://schemas.microsoft.com/office/drawing/2014/main" id="{3E67EDE9-6A00-402D-A3F4-685B957B67DB}"/>
              </a:ext>
            </a:extLst>
          </p:cNvPr>
          <p:cNvSpPr>
            <a:spLocks noGrp="1"/>
          </p:cNvSpPr>
          <p:nvPr>
            <p:ph idx="1"/>
          </p:nvPr>
        </p:nvSpPr>
        <p:spPr>
          <a:xfrm>
            <a:off x="1371599" y="2318197"/>
            <a:ext cx="9724031" cy="3683358"/>
          </a:xfrm>
        </p:spPr>
        <p:txBody>
          <a:bodyPr anchor="ctr">
            <a:normAutofit/>
          </a:bodyPr>
          <a:lstStyle/>
          <a:p>
            <a:r>
              <a:rPr lang="en-US" sz="2000"/>
              <a:t>The Scan scheduling algorithm mimics the behavior of an elevator in a building. </a:t>
            </a:r>
          </a:p>
          <a:p>
            <a:pPr lvl="1"/>
            <a:r>
              <a:rPr lang="en-US" sz="2000"/>
              <a:t>The r/w head maintains a current direction of travel and services all request sequentially in the current direction</a:t>
            </a:r>
          </a:p>
          <a:p>
            <a:pPr lvl="1"/>
            <a:r>
              <a:rPr lang="en-US" sz="2000"/>
              <a:t>When the outermost request is reached, the direction is reversed, and the algorithm services all requests in the opposite direction.</a:t>
            </a:r>
            <a:endParaRPr lang="en-CA" sz="2000"/>
          </a:p>
        </p:txBody>
      </p:sp>
    </p:spTree>
    <p:extLst>
      <p:ext uri="{BB962C8B-B14F-4D97-AF65-F5344CB8AC3E}">
        <p14:creationId xmlns:p14="http://schemas.microsoft.com/office/powerpoint/2010/main" val="60986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ED8709-4580-4DB0-924C-582246A536FD}"/>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Disk Scheduling – C Scan Scheduling</a:t>
            </a:r>
            <a:endParaRPr lang="en-CA" sz="4000">
              <a:solidFill>
                <a:srgbClr val="FFFFFF"/>
              </a:solidFill>
            </a:endParaRPr>
          </a:p>
        </p:txBody>
      </p:sp>
      <p:sp>
        <p:nvSpPr>
          <p:cNvPr id="3" name="Content Placeholder 2">
            <a:extLst>
              <a:ext uri="{FF2B5EF4-FFF2-40B4-BE49-F238E27FC236}">
                <a16:creationId xmlns:a16="http://schemas.microsoft.com/office/drawing/2014/main" id="{F5EE699D-95CB-4FD7-8EDB-DB96826B5775}"/>
              </a:ext>
            </a:extLst>
          </p:cNvPr>
          <p:cNvSpPr>
            <a:spLocks noGrp="1"/>
          </p:cNvSpPr>
          <p:nvPr>
            <p:ph idx="1"/>
          </p:nvPr>
        </p:nvSpPr>
        <p:spPr>
          <a:xfrm>
            <a:off x="6503158" y="649480"/>
            <a:ext cx="4862447" cy="5546047"/>
          </a:xfrm>
        </p:spPr>
        <p:txBody>
          <a:bodyPr anchor="ctr">
            <a:normAutofit/>
          </a:bodyPr>
          <a:lstStyle/>
          <a:p>
            <a:r>
              <a:rPr lang="en-US" sz="2000"/>
              <a:t>The C-Scan scheduling algorithm is a variant of the Scan algorithm that services requests in only one direction. </a:t>
            </a:r>
          </a:p>
          <a:p>
            <a:pPr lvl="1"/>
            <a:r>
              <a:rPr lang="en-US" sz="2000"/>
              <a:t>When the outermost request is reached, the r/w head sweeps back to the opposite end of the disk and starts servicing requests again in the same direction.</a:t>
            </a:r>
            <a:endParaRPr lang="en-CA" sz="2000"/>
          </a:p>
        </p:txBody>
      </p:sp>
    </p:spTree>
    <p:extLst>
      <p:ext uri="{BB962C8B-B14F-4D97-AF65-F5344CB8AC3E}">
        <p14:creationId xmlns:p14="http://schemas.microsoft.com/office/powerpoint/2010/main" val="3840295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AD3-377E-4E8D-9EFE-140D948CCC8D}"/>
              </a:ext>
            </a:extLst>
          </p:cNvPr>
          <p:cNvSpPr>
            <a:spLocks noGrp="1"/>
          </p:cNvSpPr>
          <p:nvPr>
            <p:ph type="title"/>
          </p:nvPr>
        </p:nvSpPr>
        <p:spPr/>
        <p:txBody>
          <a:bodyPr/>
          <a:lstStyle/>
          <a:p>
            <a:r>
              <a:rPr lang="en-US" dirty="0"/>
              <a:t>C Scan V.S. Scan Disk Scheduling – 1 </a:t>
            </a:r>
            <a:endParaRPr lang="en-CA" dirty="0"/>
          </a:p>
        </p:txBody>
      </p:sp>
      <p:sp>
        <p:nvSpPr>
          <p:cNvPr id="3" name="Content Placeholder 2">
            <a:extLst>
              <a:ext uri="{FF2B5EF4-FFF2-40B4-BE49-F238E27FC236}">
                <a16:creationId xmlns:a16="http://schemas.microsoft.com/office/drawing/2014/main" id="{8175EA95-3DC8-43FC-B9FC-781D3C1D6C87}"/>
              </a:ext>
            </a:extLst>
          </p:cNvPr>
          <p:cNvSpPr>
            <a:spLocks noGrp="1"/>
          </p:cNvSpPr>
          <p:nvPr>
            <p:ph idx="1"/>
          </p:nvPr>
        </p:nvSpPr>
        <p:spPr>
          <a:xfrm>
            <a:off x="838200" y="1825625"/>
            <a:ext cx="10515600" cy="598793"/>
          </a:xfrm>
        </p:spPr>
        <p:txBody>
          <a:bodyPr/>
          <a:lstStyle/>
          <a:p>
            <a:pPr marL="0" indent="0" algn="ctr">
              <a:buNone/>
            </a:pPr>
            <a:r>
              <a:rPr lang="en-US" dirty="0"/>
              <a:t>The r/w head moves from track 0 to track 5 to service the first request</a:t>
            </a:r>
          </a:p>
        </p:txBody>
      </p:sp>
      <p:pic>
        <p:nvPicPr>
          <p:cNvPr id="5" name="Picture 4">
            <a:extLst>
              <a:ext uri="{FF2B5EF4-FFF2-40B4-BE49-F238E27FC236}">
                <a16:creationId xmlns:a16="http://schemas.microsoft.com/office/drawing/2014/main" id="{813168CB-AB7C-4FFD-82F9-A510C8631BFD}"/>
              </a:ext>
            </a:extLst>
          </p:cNvPr>
          <p:cNvPicPr>
            <a:picLocks noChangeAspect="1"/>
          </p:cNvPicPr>
          <p:nvPr/>
        </p:nvPicPr>
        <p:blipFill>
          <a:blip r:embed="rId2"/>
          <a:stretch>
            <a:fillRect/>
          </a:stretch>
        </p:blipFill>
        <p:spPr>
          <a:xfrm>
            <a:off x="2324100" y="2872269"/>
            <a:ext cx="7543800" cy="2724150"/>
          </a:xfrm>
          <a:prstGeom prst="rect">
            <a:avLst/>
          </a:prstGeom>
        </p:spPr>
      </p:pic>
    </p:spTree>
    <p:extLst>
      <p:ext uri="{BB962C8B-B14F-4D97-AF65-F5344CB8AC3E}">
        <p14:creationId xmlns:p14="http://schemas.microsoft.com/office/powerpoint/2010/main" val="218732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FE6E-D906-4A81-B112-CAB89C752872}"/>
              </a:ext>
            </a:extLst>
          </p:cNvPr>
          <p:cNvSpPr>
            <a:spLocks noGrp="1"/>
          </p:cNvSpPr>
          <p:nvPr>
            <p:ph type="title"/>
          </p:nvPr>
        </p:nvSpPr>
        <p:spPr/>
        <p:txBody>
          <a:bodyPr/>
          <a:lstStyle/>
          <a:p>
            <a:r>
              <a:rPr lang="en-US" dirty="0"/>
              <a:t>C Scan V.S. Scan Disk Scheduling – 2</a:t>
            </a:r>
            <a:endParaRPr lang="en-CA" dirty="0"/>
          </a:p>
        </p:txBody>
      </p:sp>
      <p:sp>
        <p:nvSpPr>
          <p:cNvPr id="3" name="Content Placeholder 2">
            <a:extLst>
              <a:ext uri="{FF2B5EF4-FFF2-40B4-BE49-F238E27FC236}">
                <a16:creationId xmlns:a16="http://schemas.microsoft.com/office/drawing/2014/main" id="{9AB5EC60-F9E1-4621-B27B-8FB3BDAA606C}"/>
              </a:ext>
            </a:extLst>
          </p:cNvPr>
          <p:cNvSpPr>
            <a:spLocks noGrp="1"/>
          </p:cNvSpPr>
          <p:nvPr>
            <p:ph idx="1"/>
          </p:nvPr>
        </p:nvSpPr>
        <p:spPr>
          <a:xfrm>
            <a:off x="394283" y="1825625"/>
            <a:ext cx="11333526" cy="607182"/>
          </a:xfrm>
        </p:spPr>
        <p:txBody>
          <a:bodyPr/>
          <a:lstStyle/>
          <a:p>
            <a:pPr marL="0" indent="0" algn="ctr">
              <a:buNone/>
            </a:pPr>
            <a:r>
              <a:rPr lang="en-US" dirty="0"/>
              <a:t>While the r/w head is at track 5, new requests for tracks 12, 3, 7, and 4 arrive</a:t>
            </a:r>
            <a:endParaRPr lang="en-CA" dirty="0"/>
          </a:p>
        </p:txBody>
      </p:sp>
      <p:pic>
        <p:nvPicPr>
          <p:cNvPr id="5" name="Picture 4">
            <a:extLst>
              <a:ext uri="{FF2B5EF4-FFF2-40B4-BE49-F238E27FC236}">
                <a16:creationId xmlns:a16="http://schemas.microsoft.com/office/drawing/2014/main" id="{8BFBE84B-A9B3-4E2F-B6B4-055C82299161}"/>
              </a:ext>
            </a:extLst>
          </p:cNvPr>
          <p:cNvPicPr>
            <a:picLocks noChangeAspect="1"/>
          </p:cNvPicPr>
          <p:nvPr/>
        </p:nvPicPr>
        <p:blipFill>
          <a:blip r:embed="rId2"/>
          <a:stretch>
            <a:fillRect/>
          </a:stretch>
        </p:blipFill>
        <p:spPr>
          <a:xfrm>
            <a:off x="2690812" y="3104494"/>
            <a:ext cx="6810375" cy="2276475"/>
          </a:xfrm>
          <a:prstGeom prst="rect">
            <a:avLst/>
          </a:prstGeom>
        </p:spPr>
      </p:pic>
    </p:spTree>
    <p:extLst>
      <p:ext uri="{BB962C8B-B14F-4D97-AF65-F5344CB8AC3E}">
        <p14:creationId xmlns:p14="http://schemas.microsoft.com/office/powerpoint/2010/main" val="421378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9CCD-9EAE-43B1-829A-F80AD957357C}"/>
              </a:ext>
            </a:extLst>
          </p:cNvPr>
          <p:cNvSpPr>
            <a:spLocks noGrp="1"/>
          </p:cNvSpPr>
          <p:nvPr>
            <p:ph type="title"/>
          </p:nvPr>
        </p:nvSpPr>
        <p:spPr/>
        <p:txBody>
          <a:bodyPr/>
          <a:lstStyle/>
          <a:p>
            <a:r>
              <a:rPr lang="en-US" dirty="0"/>
              <a:t>C Scan V.S. Scan Disk Scheduling – 3</a:t>
            </a:r>
            <a:endParaRPr lang="en-CA" dirty="0"/>
          </a:p>
        </p:txBody>
      </p:sp>
      <p:sp>
        <p:nvSpPr>
          <p:cNvPr id="3" name="Content Placeholder 2">
            <a:extLst>
              <a:ext uri="{FF2B5EF4-FFF2-40B4-BE49-F238E27FC236}">
                <a16:creationId xmlns:a16="http://schemas.microsoft.com/office/drawing/2014/main" id="{1DE531B6-938D-41D6-BA4D-214EE66EA5F1}"/>
              </a:ext>
            </a:extLst>
          </p:cNvPr>
          <p:cNvSpPr>
            <a:spLocks noGrp="1"/>
          </p:cNvSpPr>
          <p:nvPr>
            <p:ph idx="1"/>
          </p:nvPr>
        </p:nvSpPr>
        <p:spPr>
          <a:xfrm>
            <a:off x="838200" y="1825625"/>
            <a:ext cx="10515600" cy="808518"/>
          </a:xfrm>
        </p:spPr>
        <p:txBody>
          <a:bodyPr>
            <a:normAutofit lnSpcReduction="10000"/>
          </a:bodyPr>
          <a:lstStyle/>
          <a:p>
            <a:pPr marL="0" indent="0" algn="ctr">
              <a:buNone/>
            </a:pPr>
            <a:r>
              <a:rPr lang="en-US" dirty="0"/>
              <a:t>Scan services the tracks in ascending order. The r/w head continues in the same direction to track 7, then to track 12</a:t>
            </a:r>
            <a:endParaRPr lang="en-CA" dirty="0"/>
          </a:p>
        </p:txBody>
      </p:sp>
      <p:pic>
        <p:nvPicPr>
          <p:cNvPr id="5" name="Picture 4">
            <a:extLst>
              <a:ext uri="{FF2B5EF4-FFF2-40B4-BE49-F238E27FC236}">
                <a16:creationId xmlns:a16="http://schemas.microsoft.com/office/drawing/2014/main" id="{FEDD1B6F-E6FC-42B3-8FA6-89FFE911FCB3}"/>
              </a:ext>
            </a:extLst>
          </p:cNvPr>
          <p:cNvPicPr>
            <a:picLocks noChangeAspect="1"/>
          </p:cNvPicPr>
          <p:nvPr/>
        </p:nvPicPr>
        <p:blipFill>
          <a:blip r:embed="rId2"/>
          <a:stretch>
            <a:fillRect/>
          </a:stretch>
        </p:blipFill>
        <p:spPr>
          <a:xfrm>
            <a:off x="2505075" y="3076356"/>
            <a:ext cx="7181850" cy="2466975"/>
          </a:xfrm>
          <a:prstGeom prst="rect">
            <a:avLst/>
          </a:prstGeom>
        </p:spPr>
      </p:pic>
    </p:spTree>
    <p:extLst>
      <p:ext uri="{BB962C8B-B14F-4D97-AF65-F5344CB8AC3E}">
        <p14:creationId xmlns:p14="http://schemas.microsoft.com/office/powerpoint/2010/main" val="2535862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1D69-7D38-427B-80D0-17059D390FF8}"/>
              </a:ext>
            </a:extLst>
          </p:cNvPr>
          <p:cNvSpPr>
            <a:spLocks noGrp="1"/>
          </p:cNvSpPr>
          <p:nvPr>
            <p:ph type="title"/>
          </p:nvPr>
        </p:nvSpPr>
        <p:spPr/>
        <p:txBody>
          <a:bodyPr/>
          <a:lstStyle/>
          <a:p>
            <a:r>
              <a:rPr lang="en-US" dirty="0"/>
              <a:t>C Scan V.S. Scan Disk Scheduling – 4</a:t>
            </a:r>
            <a:endParaRPr lang="en-CA" dirty="0"/>
          </a:p>
        </p:txBody>
      </p:sp>
      <p:sp>
        <p:nvSpPr>
          <p:cNvPr id="3" name="Content Placeholder 2">
            <a:extLst>
              <a:ext uri="{FF2B5EF4-FFF2-40B4-BE49-F238E27FC236}">
                <a16:creationId xmlns:a16="http://schemas.microsoft.com/office/drawing/2014/main" id="{0E48F544-8A0B-4458-A3D1-1920AE52D904}"/>
              </a:ext>
            </a:extLst>
          </p:cNvPr>
          <p:cNvSpPr>
            <a:spLocks noGrp="1"/>
          </p:cNvSpPr>
          <p:nvPr>
            <p:ph idx="1"/>
          </p:nvPr>
        </p:nvSpPr>
        <p:spPr>
          <a:xfrm>
            <a:off x="838200" y="1825625"/>
            <a:ext cx="10515600" cy="867241"/>
          </a:xfrm>
        </p:spPr>
        <p:txBody>
          <a:bodyPr/>
          <a:lstStyle/>
          <a:p>
            <a:pPr marL="0" indent="0" algn="ctr">
              <a:buNone/>
            </a:pPr>
            <a:r>
              <a:rPr lang="en-US" dirty="0"/>
              <a:t>Since no more requests exist past track 12, the r/w head reverses direction and services tracks 4 and 3 during a </a:t>
            </a:r>
            <a:r>
              <a:rPr lang="en-US" dirty="0" err="1"/>
              <a:t>downsweep</a:t>
            </a:r>
            <a:endParaRPr lang="en-US" dirty="0"/>
          </a:p>
          <a:p>
            <a:pPr marL="0" indent="0" algn="ctr">
              <a:buNone/>
            </a:pPr>
            <a:endParaRPr lang="en-CA" dirty="0"/>
          </a:p>
        </p:txBody>
      </p:sp>
      <p:pic>
        <p:nvPicPr>
          <p:cNvPr id="5" name="Picture 4">
            <a:extLst>
              <a:ext uri="{FF2B5EF4-FFF2-40B4-BE49-F238E27FC236}">
                <a16:creationId xmlns:a16="http://schemas.microsoft.com/office/drawing/2014/main" id="{8BDEBF53-213E-44EA-96E8-38E21628135F}"/>
              </a:ext>
            </a:extLst>
          </p:cNvPr>
          <p:cNvPicPr>
            <a:picLocks noChangeAspect="1"/>
          </p:cNvPicPr>
          <p:nvPr/>
        </p:nvPicPr>
        <p:blipFill>
          <a:blip r:embed="rId2"/>
          <a:stretch>
            <a:fillRect/>
          </a:stretch>
        </p:blipFill>
        <p:spPr>
          <a:xfrm>
            <a:off x="2510536" y="3271138"/>
            <a:ext cx="7019925" cy="2295525"/>
          </a:xfrm>
          <a:prstGeom prst="rect">
            <a:avLst/>
          </a:prstGeom>
        </p:spPr>
      </p:pic>
    </p:spTree>
    <p:extLst>
      <p:ext uri="{BB962C8B-B14F-4D97-AF65-F5344CB8AC3E}">
        <p14:creationId xmlns:p14="http://schemas.microsoft.com/office/powerpoint/2010/main" val="107288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4E56C-8684-4514-95B0-763BD8450B2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Report Details</a:t>
            </a:r>
            <a:endParaRPr lang="en-CA" sz="4000">
              <a:solidFill>
                <a:srgbClr val="FFFFFF"/>
              </a:solidFill>
            </a:endParaRPr>
          </a:p>
        </p:txBody>
      </p:sp>
      <p:sp>
        <p:nvSpPr>
          <p:cNvPr id="3" name="Content Placeholder 2">
            <a:extLst>
              <a:ext uri="{FF2B5EF4-FFF2-40B4-BE49-F238E27FC236}">
                <a16:creationId xmlns:a16="http://schemas.microsoft.com/office/drawing/2014/main" id="{94C4451B-6F37-4EF4-977C-88D8A36803A0}"/>
              </a:ext>
            </a:extLst>
          </p:cNvPr>
          <p:cNvSpPr>
            <a:spLocks noGrp="1"/>
          </p:cNvSpPr>
          <p:nvPr>
            <p:ph idx="1"/>
          </p:nvPr>
        </p:nvSpPr>
        <p:spPr>
          <a:xfrm>
            <a:off x="4810259" y="649480"/>
            <a:ext cx="6555347" cy="5546047"/>
          </a:xfrm>
        </p:spPr>
        <p:txBody>
          <a:bodyPr anchor="ctr">
            <a:normAutofit/>
          </a:bodyPr>
          <a:lstStyle/>
          <a:p>
            <a:r>
              <a:rPr lang="en-US" sz="1700" dirty="0"/>
              <a:t>The report must be 1200 words excluding references.</a:t>
            </a:r>
          </a:p>
          <a:p>
            <a:pPr lvl="1"/>
            <a:r>
              <a:rPr lang="en-US" sz="1700" dirty="0"/>
              <a:t>My report is 1199 words, will I lose points?</a:t>
            </a:r>
          </a:p>
          <a:p>
            <a:pPr lvl="2"/>
            <a:r>
              <a:rPr lang="en-US" sz="1700" dirty="0"/>
              <a:t>NO!</a:t>
            </a:r>
          </a:p>
          <a:p>
            <a:pPr lvl="1"/>
            <a:r>
              <a:rPr lang="en-US" sz="1700" dirty="0"/>
              <a:t>My report is 500 words, will I lose points?</a:t>
            </a:r>
          </a:p>
          <a:p>
            <a:pPr lvl="2"/>
            <a:r>
              <a:rPr lang="en-US" sz="1700" dirty="0"/>
              <a:t>Yes.</a:t>
            </a:r>
          </a:p>
          <a:p>
            <a:r>
              <a:rPr lang="en-US" sz="1700" dirty="0"/>
              <a:t>I don’t care about the reference format! Pick one and stick to it! </a:t>
            </a:r>
          </a:p>
          <a:p>
            <a:pPr lvl="1"/>
            <a:r>
              <a:rPr lang="en-US" sz="1700" dirty="0"/>
              <a:t>IEEE</a:t>
            </a:r>
          </a:p>
          <a:p>
            <a:pPr lvl="1"/>
            <a:r>
              <a:rPr lang="en-US" sz="1700" dirty="0"/>
              <a:t>MLA</a:t>
            </a:r>
          </a:p>
          <a:p>
            <a:pPr lvl="1"/>
            <a:r>
              <a:rPr lang="en-US" sz="1700" dirty="0"/>
              <a:t>APA</a:t>
            </a:r>
          </a:p>
          <a:p>
            <a:r>
              <a:rPr lang="en-US" sz="1700" dirty="0"/>
              <a:t>Sources must be reliable and reputable.</a:t>
            </a:r>
          </a:p>
          <a:p>
            <a:r>
              <a:rPr lang="en-US" sz="1700" dirty="0"/>
              <a:t>I don’t care about the formatting but please don’t submit anything under 12-point font! </a:t>
            </a:r>
          </a:p>
          <a:p>
            <a:r>
              <a:rPr lang="en-US" sz="1700" dirty="0"/>
              <a:t>Every statement of fact that you did not yourself find out or know must be cited. For example: 97% of all desktop computers utilize Windows 10, is a statement that needs to be cited. </a:t>
            </a:r>
          </a:p>
          <a:p>
            <a:pPr lvl="1"/>
            <a:r>
              <a:rPr lang="en-US" sz="1700" dirty="0"/>
              <a:t>No, it is not true.</a:t>
            </a:r>
          </a:p>
          <a:p>
            <a:pPr lvl="2"/>
            <a:endParaRPr lang="en-CA" sz="1700" dirty="0"/>
          </a:p>
        </p:txBody>
      </p:sp>
    </p:spTree>
    <p:extLst>
      <p:ext uri="{BB962C8B-B14F-4D97-AF65-F5344CB8AC3E}">
        <p14:creationId xmlns:p14="http://schemas.microsoft.com/office/powerpoint/2010/main" val="2378314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6D58-4451-455C-94D6-C7392A535573}"/>
              </a:ext>
            </a:extLst>
          </p:cNvPr>
          <p:cNvSpPr>
            <a:spLocks noGrp="1"/>
          </p:cNvSpPr>
          <p:nvPr>
            <p:ph type="title"/>
          </p:nvPr>
        </p:nvSpPr>
        <p:spPr/>
        <p:txBody>
          <a:bodyPr/>
          <a:lstStyle/>
          <a:p>
            <a:r>
              <a:rPr lang="en-US" dirty="0"/>
              <a:t>C Scan V.S. Scan Disk Scheduling – 5</a:t>
            </a:r>
            <a:endParaRPr lang="en-CA" dirty="0"/>
          </a:p>
        </p:txBody>
      </p:sp>
      <p:sp>
        <p:nvSpPr>
          <p:cNvPr id="3" name="Content Placeholder 2">
            <a:extLst>
              <a:ext uri="{FF2B5EF4-FFF2-40B4-BE49-F238E27FC236}">
                <a16:creationId xmlns:a16="http://schemas.microsoft.com/office/drawing/2014/main" id="{0EB4A007-10F2-4421-8310-2941BBE196E6}"/>
              </a:ext>
            </a:extLst>
          </p:cNvPr>
          <p:cNvSpPr>
            <a:spLocks noGrp="1"/>
          </p:cNvSpPr>
          <p:nvPr>
            <p:ph idx="1"/>
          </p:nvPr>
        </p:nvSpPr>
        <p:spPr>
          <a:xfrm>
            <a:off x="838200" y="1825625"/>
            <a:ext cx="10515600" cy="582015"/>
          </a:xfrm>
        </p:spPr>
        <p:txBody>
          <a:bodyPr/>
          <a:lstStyle/>
          <a:p>
            <a:pPr marL="0" indent="0" algn="ctr">
              <a:buNone/>
            </a:pPr>
            <a:r>
              <a:rPr lang="en-US" dirty="0"/>
              <a:t>The total travel distance of the r/w head is 5+2+5+8+1 = 21 tracks</a:t>
            </a:r>
            <a:endParaRPr lang="en-CA" dirty="0"/>
          </a:p>
        </p:txBody>
      </p:sp>
      <p:pic>
        <p:nvPicPr>
          <p:cNvPr id="5" name="Picture 4">
            <a:extLst>
              <a:ext uri="{FF2B5EF4-FFF2-40B4-BE49-F238E27FC236}">
                <a16:creationId xmlns:a16="http://schemas.microsoft.com/office/drawing/2014/main" id="{AD2D60CF-30D0-4C58-BF99-06C56CFF2A65}"/>
              </a:ext>
            </a:extLst>
          </p:cNvPr>
          <p:cNvPicPr>
            <a:picLocks noChangeAspect="1"/>
          </p:cNvPicPr>
          <p:nvPr/>
        </p:nvPicPr>
        <p:blipFill>
          <a:blip r:embed="rId2"/>
          <a:stretch>
            <a:fillRect/>
          </a:stretch>
        </p:blipFill>
        <p:spPr>
          <a:xfrm>
            <a:off x="1909762" y="2935886"/>
            <a:ext cx="8372475" cy="3028950"/>
          </a:xfrm>
          <a:prstGeom prst="rect">
            <a:avLst/>
          </a:prstGeom>
        </p:spPr>
      </p:pic>
    </p:spTree>
    <p:extLst>
      <p:ext uri="{BB962C8B-B14F-4D97-AF65-F5344CB8AC3E}">
        <p14:creationId xmlns:p14="http://schemas.microsoft.com/office/powerpoint/2010/main" val="203618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B063-D4B6-45B4-83D9-E03EC2232CD2}"/>
              </a:ext>
            </a:extLst>
          </p:cNvPr>
          <p:cNvSpPr>
            <a:spLocks noGrp="1"/>
          </p:cNvSpPr>
          <p:nvPr>
            <p:ph type="title"/>
          </p:nvPr>
        </p:nvSpPr>
        <p:spPr/>
        <p:txBody>
          <a:bodyPr/>
          <a:lstStyle/>
          <a:p>
            <a:r>
              <a:rPr lang="en-US" dirty="0"/>
              <a:t>C Scan V.S. Scan Disk Scheduling – 6</a:t>
            </a:r>
            <a:endParaRPr lang="en-CA" dirty="0"/>
          </a:p>
        </p:txBody>
      </p:sp>
      <p:sp>
        <p:nvSpPr>
          <p:cNvPr id="3" name="Content Placeholder 2">
            <a:extLst>
              <a:ext uri="{FF2B5EF4-FFF2-40B4-BE49-F238E27FC236}">
                <a16:creationId xmlns:a16="http://schemas.microsoft.com/office/drawing/2014/main" id="{E3597966-3AC0-489B-B072-901E55487C7F}"/>
              </a:ext>
            </a:extLst>
          </p:cNvPr>
          <p:cNvSpPr>
            <a:spLocks noGrp="1"/>
          </p:cNvSpPr>
          <p:nvPr>
            <p:ph idx="1"/>
          </p:nvPr>
        </p:nvSpPr>
        <p:spPr>
          <a:xfrm>
            <a:off x="838200" y="1825625"/>
            <a:ext cx="10515600" cy="858852"/>
          </a:xfrm>
        </p:spPr>
        <p:txBody>
          <a:bodyPr>
            <a:normAutofit lnSpcReduction="10000"/>
          </a:bodyPr>
          <a:lstStyle/>
          <a:p>
            <a:pPr marL="0" indent="0" algn="ctr">
              <a:buNone/>
            </a:pPr>
            <a:r>
              <a:rPr lang="en-US" dirty="0"/>
              <a:t>C-Scan services all requests in only ascending order. As with Scan, the r/w head moves up to track 7, then track 12</a:t>
            </a:r>
            <a:endParaRPr lang="en-CA" dirty="0"/>
          </a:p>
        </p:txBody>
      </p:sp>
      <p:pic>
        <p:nvPicPr>
          <p:cNvPr id="5" name="Picture 4">
            <a:extLst>
              <a:ext uri="{FF2B5EF4-FFF2-40B4-BE49-F238E27FC236}">
                <a16:creationId xmlns:a16="http://schemas.microsoft.com/office/drawing/2014/main" id="{B0067727-7C6D-4803-90D7-D1DBF7F6DED9}"/>
              </a:ext>
            </a:extLst>
          </p:cNvPr>
          <p:cNvPicPr>
            <a:picLocks noChangeAspect="1"/>
          </p:cNvPicPr>
          <p:nvPr/>
        </p:nvPicPr>
        <p:blipFill>
          <a:blip r:embed="rId2"/>
          <a:stretch>
            <a:fillRect/>
          </a:stretch>
        </p:blipFill>
        <p:spPr>
          <a:xfrm>
            <a:off x="2565238" y="2684477"/>
            <a:ext cx="7061524" cy="4045497"/>
          </a:xfrm>
          <a:prstGeom prst="rect">
            <a:avLst/>
          </a:prstGeom>
        </p:spPr>
      </p:pic>
    </p:spTree>
    <p:extLst>
      <p:ext uri="{BB962C8B-B14F-4D97-AF65-F5344CB8AC3E}">
        <p14:creationId xmlns:p14="http://schemas.microsoft.com/office/powerpoint/2010/main" val="293301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42FC-9ADF-48C9-ABA8-784B7490E135}"/>
              </a:ext>
            </a:extLst>
          </p:cNvPr>
          <p:cNvSpPr>
            <a:spLocks noGrp="1"/>
          </p:cNvSpPr>
          <p:nvPr>
            <p:ph type="title"/>
          </p:nvPr>
        </p:nvSpPr>
        <p:spPr/>
        <p:txBody>
          <a:bodyPr/>
          <a:lstStyle/>
          <a:p>
            <a:r>
              <a:rPr lang="en-US" dirty="0"/>
              <a:t>C Scan V.S. Scan Disk Scheduling – 7</a:t>
            </a:r>
            <a:endParaRPr lang="en-CA" dirty="0"/>
          </a:p>
        </p:txBody>
      </p:sp>
      <p:sp>
        <p:nvSpPr>
          <p:cNvPr id="3" name="Content Placeholder 2">
            <a:extLst>
              <a:ext uri="{FF2B5EF4-FFF2-40B4-BE49-F238E27FC236}">
                <a16:creationId xmlns:a16="http://schemas.microsoft.com/office/drawing/2014/main" id="{5B62694C-0BDB-4049-8308-22640313A25E}"/>
              </a:ext>
            </a:extLst>
          </p:cNvPr>
          <p:cNvSpPr>
            <a:spLocks noGrp="1"/>
          </p:cNvSpPr>
          <p:nvPr>
            <p:ph idx="1"/>
          </p:nvPr>
        </p:nvSpPr>
        <p:spPr>
          <a:xfrm>
            <a:off x="838200" y="1825625"/>
            <a:ext cx="10515600" cy="884019"/>
          </a:xfrm>
        </p:spPr>
        <p:txBody>
          <a:bodyPr/>
          <a:lstStyle/>
          <a:p>
            <a:pPr marL="0" indent="0" algn="ctr">
              <a:buNone/>
            </a:pPr>
            <a:r>
              <a:rPr lang="en-US" dirty="0"/>
              <a:t>The r/w arm then sweeps back without servicing any requests and starts a new upsweep, servicing first track 3, then track 4</a:t>
            </a:r>
            <a:endParaRPr lang="en-CA" dirty="0"/>
          </a:p>
        </p:txBody>
      </p:sp>
      <p:pic>
        <p:nvPicPr>
          <p:cNvPr id="5" name="Picture 4">
            <a:extLst>
              <a:ext uri="{FF2B5EF4-FFF2-40B4-BE49-F238E27FC236}">
                <a16:creationId xmlns:a16="http://schemas.microsoft.com/office/drawing/2014/main" id="{76BC2B6D-6F06-4B5C-A319-316C8D63938A}"/>
              </a:ext>
            </a:extLst>
          </p:cNvPr>
          <p:cNvPicPr>
            <a:picLocks noChangeAspect="1"/>
          </p:cNvPicPr>
          <p:nvPr/>
        </p:nvPicPr>
        <p:blipFill>
          <a:blip r:embed="rId2"/>
          <a:stretch>
            <a:fillRect/>
          </a:stretch>
        </p:blipFill>
        <p:spPr>
          <a:xfrm>
            <a:off x="2886971" y="2985795"/>
            <a:ext cx="6418057" cy="3730730"/>
          </a:xfrm>
          <a:prstGeom prst="rect">
            <a:avLst/>
          </a:prstGeom>
        </p:spPr>
      </p:pic>
    </p:spTree>
    <p:extLst>
      <p:ext uri="{BB962C8B-B14F-4D97-AF65-F5344CB8AC3E}">
        <p14:creationId xmlns:p14="http://schemas.microsoft.com/office/powerpoint/2010/main" val="3760724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7F88-23E7-431F-A820-D0A933E67472}"/>
              </a:ext>
            </a:extLst>
          </p:cNvPr>
          <p:cNvSpPr>
            <a:spLocks noGrp="1"/>
          </p:cNvSpPr>
          <p:nvPr>
            <p:ph type="title"/>
          </p:nvPr>
        </p:nvSpPr>
        <p:spPr/>
        <p:txBody>
          <a:bodyPr/>
          <a:lstStyle/>
          <a:p>
            <a:r>
              <a:rPr lang="en-US" dirty="0"/>
              <a:t>C Scan V.S. Scan Disk Scheduling – 8</a:t>
            </a:r>
            <a:endParaRPr lang="en-CA" dirty="0"/>
          </a:p>
        </p:txBody>
      </p:sp>
      <p:sp>
        <p:nvSpPr>
          <p:cNvPr id="3" name="Content Placeholder 2">
            <a:extLst>
              <a:ext uri="{FF2B5EF4-FFF2-40B4-BE49-F238E27FC236}">
                <a16:creationId xmlns:a16="http://schemas.microsoft.com/office/drawing/2014/main" id="{9A591B01-75E7-4F11-8CFE-0111E6BE065F}"/>
              </a:ext>
            </a:extLst>
          </p:cNvPr>
          <p:cNvSpPr>
            <a:spLocks noGrp="1"/>
          </p:cNvSpPr>
          <p:nvPr>
            <p:ph idx="1"/>
          </p:nvPr>
        </p:nvSpPr>
        <p:spPr/>
        <p:txBody>
          <a:bodyPr/>
          <a:lstStyle/>
          <a:p>
            <a:pPr marL="0" indent="0" algn="ctr">
              <a:buNone/>
            </a:pPr>
            <a:r>
              <a:rPr lang="en-US" dirty="0"/>
              <a:t>The total travel distance of the r/w arm is 5+2+5+9+1 = 22 tracks</a:t>
            </a:r>
            <a:endParaRPr lang="en-CA" dirty="0"/>
          </a:p>
        </p:txBody>
      </p:sp>
      <p:pic>
        <p:nvPicPr>
          <p:cNvPr id="7" name="Picture 6">
            <a:extLst>
              <a:ext uri="{FF2B5EF4-FFF2-40B4-BE49-F238E27FC236}">
                <a16:creationId xmlns:a16="http://schemas.microsoft.com/office/drawing/2014/main" id="{F8BB6410-CCE1-4EF5-B3C5-8CC60069FC98}"/>
              </a:ext>
            </a:extLst>
          </p:cNvPr>
          <p:cNvPicPr>
            <a:picLocks noChangeAspect="1"/>
          </p:cNvPicPr>
          <p:nvPr/>
        </p:nvPicPr>
        <p:blipFill>
          <a:blip r:embed="rId2"/>
          <a:stretch>
            <a:fillRect/>
          </a:stretch>
        </p:blipFill>
        <p:spPr>
          <a:xfrm>
            <a:off x="2921896" y="2585778"/>
            <a:ext cx="6348208" cy="3726122"/>
          </a:xfrm>
          <a:prstGeom prst="rect">
            <a:avLst/>
          </a:prstGeom>
        </p:spPr>
      </p:pic>
    </p:spTree>
    <p:extLst>
      <p:ext uri="{BB962C8B-B14F-4D97-AF65-F5344CB8AC3E}">
        <p14:creationId xmlns:p14="http://schemas.microsoft.com/office/powerpoint/2010/main" val="352674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D4C70-F0A1-4B8F-AEAC-245299458601}"/>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Recap</a:t>
            </a:r>
            <a:endParaRPr lang="en-CA" sz="4000">
              <a:solidFill>
                <a:srgbClr val="FFFFFF"/>
              </a:solidFill>
            </a:endParaRPr>
          </a:p>
        </p:txBody>
      </p:sp>
      <p:sp>
        <p:nvSpPr>
          <p:cNvPr id="3" name="Content Placeholder 2">
            <a:extLst>
              <a:ext uri="{FF2B5EF4-FFF2-40B4-BE49-F238E27FC236}">
                <a16:creationId xmlns:a16="http://schemas.microsoft.com/office/drawing/2014/main" id="{01E97C76-5AF1-4869-B04F-4E6A3CB72B94}"/>
              </a:ext>
            </a:extLst>
          </p:cNvPr>
          <p:cNvSpPr>
            <a:spLocks noGrp="1"/>
          </p:cNvSpPr>
          <p:nvPr>
            <p:ph idx="1"/>
          </p:nvPr>
        </p:nvSpPr>
        <p:spPr>
          <a:xfrm>
            <a:off x="1371599" y="2318197"/>
            <a:ext cx="9724031" cy="3683358"/>
          </a:xfrm>
        </p:spPr>
        <p:txBody>
          <a:bodyPr anchor="ctr">
            <a:normAutofit/>
          </a:bodyPr>
          <a:lstStyle/>
          <a:p>
            <a:r>
              <a:rPr lang="en-US" sz="2000"/>
              <a:t>Two weeks ago, we ended the lecture while talking about about File Systems.</a:t>
            </a:r>
          </a:p>
          <a:p>
            <a:r>
              <a:rPr lang="en-US" sz="2000"/>
              <a:t>We discussed several ways to organize directory structures:</a:t>
            </a:r>
          </a:p>
          <a:p>
            <a:pPr lvl="1"/>
            <a:r>
              <a:rPr lang="en-US" sz="2000"/>
              <a:t>Tree Structured Directory Hierarchy</a:t>
            </a:r>
          </a:p>
          <a:p>
            <a:pPr lvl="2"/>
            <a:r>
              <a:rPr lang="en-US" dirty="0"/>
              <a:t>Allows only one parent directory (bad)</a:t>
            </a:r>
          </a:p>
          <a:p>
            <a:pPr lvl="1"/>
            <a:r>
              <a:rPr lang="en-US" sz="2000"/>
              <a:t>Directed Acyclic Directory Structure</a:t>
            </a:r>
          </a:p>
          <a:p>
            <a:pPr lvl="2"/>
            <a:r>
              <a:rPr lang="en-US" dirty="0"/>
              <a:t>Allows more than one parent directory but can lead to unreachable directories and files (bad).</a:t>
            </a:r>
          </a:p>
          <a:p>
            <a:pPr lvl="1"/>
            <a:r>
              <a:rPr lang="en-US" sz="2000"/>
              <a:t>Graph Structure with Symbolic Links</a:t>
            </a:r>
          </a:p>
          <a:p>
            <a:pPr lvl="2"/>
            <a:r>
              <a:rPr lang="en-US" dirty="0"/>
              <a:t>Compromise solution, allows only one parent directory, but offers symbolic links (similar to shortcuts), to remedy the problem caused by tree structured directory hierarchies. </a:t>
            </a:r>
          </a:p>
          <a:p>
            <a:pPr lvl="1"/>
            <a:endParaRPr lang="en-CA" sz="2000"/>
          </a:p>
        </p:txBody>
      </p:sp>
    </p:spTree>
    <p:extLst>
      <p:ext uri="{BB962C8B-B14F-4D97-AF65-F5344CB8AC3E}">
        <p14:creationId xmlns:p14="http://schemas.microsoft.com/office/powerpoint/2010/main" val="306102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6924F-C48F-4F79-AC24-EDCB8C64BF5C}"/>
              </a:ext>
            </a:extLst>
          </p:cNvPr>
          <p:cNvSpPr>
            <a:spLocks noGrp="1"/>
          </p:cNvSpPr>
          <p:nvPr>
            <p:ph type="title"/>
          </p:nvPr>
        </p:nvSpPr>
        <p:spPr>
          <a:xfrm>
            <a:off x="466722" y="586855"/>
            <a:ext cx="3201366" cy="3387497"/>
          </a:xfrm>
        </p:spPr>
        <p:txBody>
          <a:bodyPr anchor="b">
            <a:normAutofit/>
          </a:bodyPr>
          <a:lstStyle/>
          <a:p>
            <a:pPr algn="ctr"/>
            <a:r>
              <a:rPr lang="en-US" sz="2800" dirty="0">
                <a:solidFill>
                  <a:srgbClr val="FFFFFF"/>
                </a:solidFill>
              </a:rPr>
              <a:t>The Hardware/Software Interface</a:t>
            </a:r>
            <a:endParaRPr lang="en-CA" sz="2800" dirty="0">
              <a:solidFill>
                <a:srgbClr val="FFFFFF"/>
              </a:solidFill>
            </a:endParaRPr>
          </a:p>
        </p:txBody>
      </p:sp>
      <p:sp>
        <p:nvSpPr>
          <p:cNvPr id="3" name="Content Placeholder 2">
            <a:extLst>
              <a:ext uri="{FF2B5EF4-FFF2-40B4-BE49-F238E27FC236}">
                <a16:creationId xmlns:a16="http://schemas.microsoft.com/office/drawing/2014/main" id="{981A463D-07A7-47B8-A754-A41D57D9766B}"/>
              </a:ext>
            </a:extLst>
          </p:cNvPr>
          <p:cNvSpPr>
            <a:spLocks noGrp="1"/>
          </p:cNvSpPr>
          <p:nvPr>
            <p:ph idx="1"/>
          </p:nvPr>
        </p:nvSpPr>
        <p:spPr>
          <a:xfrm>
            <a:off x="4810259" y="649480"/>
            <a:ext cx="6555347" cy="5546047"/>
          </a:xfrm>
        </p:spPr>
        <p:txBody>
          <a:bodyPr anchor="ctr">
            <a:normAutofit/>
          </a:bodyPr>
          <a:lstStyle/>
          <a:p>
            <a:r>
              <a:rPr lang="en-US" sz="2000"/>
              <a:t>A general-purpose computer system contains I/O devices for human-computer interaction, for secondary storage, and for networking. Devices are attached to the system using controllers. </a:t>
            </a:r>
          </a:p>
          <a:p>
            <a:r>
              <a:rPr lang="en-US" sz="2000"/>
              <a:t>A </a:t>
            </a:r>
            <a:r>
              <a:rPr lang="en-US" sz="2000" b="1"/>
              <a:t>device controller </a:t>
            </a:r>
            <a:r>
              <a:rPr lang="en-US" sz="2000"/>
              <a:t>(device adapter) is an electronic circuit capable of operating a specific I/O device using binary signals. </a:t>
            </a:r>
          </a:p>
          <a:p>
            <a:r>
              <a:rPr lang="en-US" sz="2000"/>
              <a:t>The interface to a device controller is a set of hardware registers and flags, which may be set by and/or examined by device drivers.</a:t>
            </a:r>
            <a:endParaRPr lang="en-CA" sz="2000"/>
          </a:p>
        </p:txBody>
      </p:sp>
    </p:spTree>
    <p:extLst>
      <p:ext uri="{BB962C8B-B14F-4D97-AF65-F5344CB8AC3E}">
        <p14:creationId xmlns:p14="http://schemas.microsoft.com/office/powerpoint/2010/main" val="22823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F12E6-75CC-4D85-87C9-CA451A1909DB}"/>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The Hardware/Software Interface</a:t>
            </a:r>
            <a:endParaRPr lang="en-CA" sz="4000">
              <a:solidFill>
                <a:srgbClr val="FFFFFF"/>
              </a:solidFill>
            </a:endParaRPr>
          </a:p>
        </p:txBody>
      </p:sp>
      <p:sp>
        <p:nvSpPr>
          <p:cNvPr id="3" name="Content Placeholder 2">
            <a:extLst>
              <a:ext uri="{FF2B5EF4-FFF2-40B4-BE49-F238E27FC236}">
                <a16:creationId xmlns:a16="http://schemas.microsoft.com/office/drawing/2014/main" id="{2AE01FF2-5A4B-458A-B231-71D9D5E35200}"/>
              </a:ext>
            </a:extLst>
          </p:cNvPr>
          <p:cNvSpPr>
            <a:spLocks noGrp="1"/>
          </p:cNvSpPr>
          <p:nvPr>
            <p:ph idx="1"/>
          </p:nvPr>
        </p:nvSpPr>
        <p:spPr>
          <a:xfrm>
            <a:off x="1371599" y="2318197"/>
            <a:ext cx="9724031" cy="3683358"/>
          </a:xfrm>
        </p:spPr>
        <p:txBody>
          <a:bodyPr anchor="ctr">
            <a:normAutofit/>
          </a:bodyPr>
          <a:lstStyle/>
          <a:p>
            <a:r>
              <a:rPr lang="en-US" sz="2000"/>
              <a:t>A </a:t>
            </a:r>
            <a:r>
              <a:rPr lang="en-US" sz="2000" b="1"/>
              <a:t>device driver </a:t>
            </a:r>
            <a:r>
              <a:rPr lang="en-US" sz="2000"/>
              <a:t>is a device-specific program that implements I/O operations, requested by user applications or the OS, by interacting with the device controller. </a:t>
            </a:r>
          </a:p>
          <a:p>
            <a:r>
              <a:rPr lang="en-US" sz="2000"/>
              <a:t>Since devices vary greatly in speed, latency, and the size of data being transmitted, the ability to perform random vs sequential access, and other aspects, device drivers are supplied by the device manufacturers.</a:t>
            </a:r>
            <a:endParaRPr lang="en-CA" sz="2000"/>
          </a:p>
        </p:txBody>
      </p:sp>
    </p:spTree>
    <p:extLst>
      <p:ext uri="{BB962C8B-B14F-4D97-AF65-F5344CB8AC3E}">
        <p14:creationId xmlns:p14="http://schemas.microsoft.com/office/powerpoint/2010/main" val="11352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BB08C-6F66-4E1F-BF4C-3A7BD438FDD9}"/>
              </a:ext>
            </a:extLst>
          </p:cNvPr>
          <p:cNvSpPr>
            <a:spLocks noGrp="1"/>
          </p:cNvSpPr>
          <p:nvPr>
            <p:ph type="title"/>
          </p:nvPr>
        </p:nvSpPr>
        <p:spPr>
          <a:xfrm>
            <a:off x="466722" y="586855"/>
            <a:ext cx="3201366" cy="3387497"/>
          </a:xfrm>
        </p:spPr>
        <p:txBody>
          <a:bodyPr anchor="b">
            <a:normAutofit/>
          </a:bodyPr>
          <a:lstStyle/>
          <a:p>
            <a:pPr algn="ctr"/>
            <a:r>
              <a:rPr lang="en-US" sz="2800" dirty="0">
                <a:solidFill>
                  <a:srgbClr val="FFFFFF"/>
                </a:solidFill>
              </a:rPr>
              <a:t>The Hardware/Software Interface</a:t>
            </a:r>
            <a:endParaRPr lang="en-CA" sz="2800" dirty="0">
              <a:solidFill>
                <a:srgbClr val="FFFFFF"/>
              </a:solidFill>
            </a:endParaRPr>
          </a:p>
        </p:txBody>
      </p:sp>
      <p:sp>
        <p:nvSpPr>
          <p:cNvPr id="3" name="Content Placeholder 2">
            <a:extLst>
              <a:ext uri="{FF2B5EF4-FFF2-40B4-BE49-F238E27FC236}">
                <a16:creationId xmlns:a16="http://schemas.microsoft.com/office/drawing/2014/main" id="{0DDE4F9F-9A85-4833-809A-D3956158E56B}"/>
              </a:ext>
            </a:extLst>
          </p:cNvPr>
          <p:cNvSpPr>
            <a:spLocks noGrp="1"/>
          </p:cNvSpPr>
          <p:nvPr>
            <p:ph idx="1"/>
          </p:nvPr>
        </p:nvSpPr>
        <p:spPr>
          <a:xfrm>
            <a:off x="4810259" y="649480"/>
            <a:ext cx="6555347" cy="5546047"/>
          </a:xfrm>
        </p:spPr>
        <p:txBody>
          <a:bodyPr anchor="ctr">
            <a:normAutofit/>
          </a:bodyPr>
          <a:lstStyle/>
          <a:p>
            <a:r>
              <a:rPr lang="en-US" sz="2000"/>
              <a:t>To be able to incorporate new devices into a system without modifications to the OS, the I/O system supports a small set of generic API instructions. The typical subdivision includes instructions for:</a:t>
            </a:r>
          </a:p>
          <a:p>
            <a:pPr lvl="1"/>
            <a:r>
              <a:rPr lang="en-CA" sz="2000"/>
              <a:t>Block-oriented devices (magnetic disks, CD ROMs, FLASH disks)</a:t>
            </a:r>
          </a:p>
          <a:p>
            <a:pPr lvl="1"/>
            <a:r>
              <a:rPr lang="en-CA" sz="2000"/>
              <a:t>Character-oriented devices (keyboards, pointing devices, cameras, media players, printers)</a:t>
            </a:r>
          </a:p>
          <a:p>
            <a:pPr lvl="1"/>
            <a:r>
              <a:rPr lang="en-CA" sz="2000"/>
              <a:t>Network devices (modems, Ethernet adapters)</a:t>
            </a:r>
          </a:p>
          <a:p>
            <a:r>
              <a:rPr lang="en-US" sz="2000"/>
              <a:t>The driver of any new device must implement the generic I/O instructions of an API for the specific device.</a:t>
            </a:r>
            <a:endParaRPr lang="en-CA" sz="2000"/>
          </a:p>
        </p:txBody>
      </p:sp>
    </p:spTree>
    <p:extLst>
      <p:ext uri="{BB962C8B-B14F-4D97-AF65-F5344CB8AC3E}">
        <p14:creationId xmlns:p14="http://schemas.microsoft.com/office/powerpoint/2010/main" val="361153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4A70-0402-44BB-836F-2E11C15DEBD4}"/>
              </a:ext>
            </a:extLst>
          </p:cNvPr>
          <p:cNvSpPr>
            <a:spLocks noGrp="1"/>
          </p:cNvSpPr>
          <p:nvPr>
            <p:ph type="title"/>
          </p:nvPr>
        </p:nvSpPr>
        <p:spPr/>
        <p:txBody>
          <a:bodyPr/>
          <a:lstStyle/>
          <a:p>
            <a:r>
              <a:rPr lang="en-US" dirty="0"/>
              <a:t>Programmed I/O With Polling</a:t>
            </a:r>
            <a:endParaRPr lang="en-CA" dirty="0"/>
          </a:p>
        </p:txBody>
      </p:sp>
      <p:sp>
        <p:nvSpPr>
          <p:cNvPr id="3" name="Content Placeholder 2">
            <a:extLst>
              <a:ext uri="{FF2B5EF4-FFF2-40B4-BE49-F238E27FC236}">
                <a16:creationId xmlns:a16="http://schemas.microsoft.com/office/drawing/2014/main" id="{7E7B11E9-1CA8-4598-BC20-538C6957F9CE}"/>
              </a:ext>
            </a:extLst>
          </p:cNvPr>
          <p:cNvSpPr>
            <a:spLocks noGrp="1"/>
          </p:cNvSpPr>
          <p:nvPr>
            <p:ph idx="1"/>
          </p:nvPr>
        </p:nvSpPr>
        <p:spPr>
          <a:xfrm>
            <a:off x="838200" y="1825625"/>
            <a:ext cx="10515600" cy="724628"/>
          </a:xfrm>
        </p:spPr>
        <p:txBody>
          <a:bodyPr/>
          <a:lstStyle/>
          <a:p>
            <a:r>
              <a:rPr lang="en-US" dirty="0"/>
              <a:t>A generic interface to a device controller consists of a set of registers:</a:t>
            </a:r>
            <a:endParaRPr lang="en-CA" dirty="0"/>
          </a:p>
        </p:txBody>
      </p:sp>
      <p:graphicFrame>
        <p:nvGraphicFramePr>
          <p:cNvPr id="4" name="Table 3">
            <a:extLst>
              <a:ext uri="{FF2B5EF4-FFF2-40B4-BE49-F238E27FC236}">
                <a16:creationId xmlns:a16="http://schemas.microsoft.com/office/drawing/2014/main" id="{5ED0D44B-0343-4034-AA56-157419C3DCDA}"/>
              </a:ext>
            </a:extLst>
          </p:cNvPr>
          <p:cNvGraphicFramePr>
            <a:graphicFrameLocks noGrp="1"/>
          </p:cNvGraphicFramePr>
          <p:nvPr>
            <p:extLst>
              <p:ext uri="{D42A27DB-BD31-4B8C-83A1-F6EECF244321}">
                <p14:modId xmlns:p14="http://schemas.microsoft.com/office/powerpoint/2010/main" val="301104108"/>
              </p:ext>
            </p:extLst>
          </p:nvPr>
        </p:nvGraphicFramePr>
        <p:xfrm>
          <a:off x="1305134" y="2313023"/>
          <a:ext cx="10048666" cy="4355104"/>
        </p:xfrm>
        <a:graphic>
          <a:graphicData uri="http://schemas.openxmlformats.org/drawingml/2006/table">
            <a:tbl>
              <a:tblPr>
                <a:tableStyleId>{8A107856-5554-42FB-B03E-39F5DBC370BA}</a:tableStyleId>
              </a:tblPr>
              <a:tblGrid>
                <a:gridCol w="1161855">
                  <a:extLst>
                    <a:ext uri="{9D8B030D-6E8A-4147-A177-3AD203B41FA5}">
                      <a16:colId xmlns:a16="http://schemas.microsoft.com/office/drawing/2014/main" val="195961264"/>
                    </a:ext>
                  </a:extLst>
                </a:gridCol>
                <a:gridCol w="8886811">
                  <a:extLst>
                    <a:ext uri="{9D8B030D-6E8A-4147-A177-3AD203B41FA5}">
                      <a16:colId xmlns:a16="http://schemas.microsoft.com/office/drawing/2014/main" val="2160318755"/>
                    </a:ext>
                  </a:extLst>
                </a:gridCol>
              </a:tblGrid>
              <a:tr h="323433">
                <a:tc>
                  <a:txBody>
                    <a:bodyPr/>
                    <a:lstStyle/>
                    <a:p>
                      <a:pPr algn="ctr"/>
                      <a:r>
                        <a:rPr lang="en-CA" sz="1600" b="0">
                          <a:effectLst/>
                        </a:rPr>
                        <a:t>Register</a:t>
                      </a:r>
                    </a:p>
                  </a:txBody>
                  <a:tcPr marL="41679" marR="41679" marT="41679" marB="41679" anchor="ctr"/>
                </a:tc>
                <a:tc>
                  <a:txBody>
                    <a:bodyPr/>
                    <a:lstStyle/>
                    <a:p>
                      <a:pPr algn="ctr"/>
                      <a:r>
                        <a:rPr lang="en-CA" sz="1600" b="0">
                          <a:effectLst/>
                        </a:rPr>
                        <a:t>Use</a:t>
                      </a:r>
                    </a:p>
                  </a:txBody>
                  <a:tcPr marL="41679" marR="41679" marT="41679" marB="41679" anchor="ctr"/>
                </a:tc>
                <a:extLst>
                  <a:ext uri="{0D108BD9-81ED-4DB2-BD59-A6C34878D82A}">
                    <a16:rowId xmlns:a16="http://schemas.microsoft.com/office/drawing/2014/main" val="1616236566"/>
                  </a:ext>
                </a:extLst>
              </a:tr>
              <a:tr h="853596">
                <a:tc>
                  <a:txBody>
                    <a:bodyPr/>
                    <a:lstStyle/>
                    <a:p>
                      <a:pPr algn="ctr"/>
                      <a:r>
                        <a:rPr lang="en-CA" sz="1600" dirty="0">
                          <a:effectLst/>
                        </a:rPr>
                        <a:t>Opcode</a:t>
                      </a:r>
                    </a:p>
                  </a:txBody>
                  <a:tcPr marL="66687" marR="66687" marT="66687" marB="66687" anchor="ctr"/>
                </a:tc>
                <a:tc>
                  <a:txBody>
                    <a:bodyPr/>
                    <a:lstStyle/>
                    <a:p>
                      <a:pPr algn="ctr"/>
                      <a:r>
                        <a:rPr lang="en-US" sz="1600" dirty="0">
                          <a:effectLst/>
                        </a:rPr>
                        <a:t>The register specifies the type of operation requested. Ex: read or write. Storing a new value into the register starts the I/O operation.</a:t>
                      </a:r>
                    </a:p>
                  </a:txBody>
                  <a:tcPr marL="66687" marR="66687" marT="66687" marB="66687" anchor="ctr"/>
                </a:tc>
                <a:extLst>
                  <a:ext uri="{0D108BD9-81ED-4DB2-BD59-A6C34878D82A}">
                    <a16:rowId xmlns:a16="http://schemas.microsoft.com/office/drawing/2014/main" val="1635592706"/>
                  </a:ext>
                </a:extLst>
              </a:tr>
              <a:tr h="853596">
                <a:tc>
                  <a:txBody>
                    <a:bodyPr/>
                    <a:lstStyle/>
                    <a:p>
                      <a:pPr algn="ctr"/>
                      <a:r>
                        <a:rPr lang="en-CA" sz="1600">
                          <a:effectLst/>
                        </a:rPr>
                        <a:t>Operands</a:t>
                      </a:r>
                    </a:p>
                  </a:txBody>
                  <a:tcPr marL="66687" marR="66687" marT="66687" marB="66687" anchor="ctr"/>
                </a:tc>
                <a:tc>
                  <a:txBody>
                    <a:bodyPr/>
                    <a:lstStyle/>
                    <a:p>
                      <a:pPr algn="ctr"/>
                      <a:r>
                        <a:rPr lang="en-US" sz="1600">
                          <a:effectLst/>
                        </a:rPr>
                        <a:t>One or more operand registers are used to describe the parameters of the requested operation. The values are written by the CPU prior to starting the operation.</a:t>
                      </a:r>
                    </a:p>
                  </a:txBody>
                  <a:tcPr marL="66687" marR="66687" marT="66687" marB="66687" anchor="ctr"/>
                </a:tc>
                <a:extLst>
                  <a:ext uri="{0D108BD9-81ED-4DB2-BD59-A6C34878D82A}">
                    <a16:rowId xmlns:a16="http://schemas.microsoft.com/office/drawing/2014/main" val="3510811747"/>
                  </a:ext>
                </a:extLst>
              </a:tr>
              <a:tr h="613522">
                <a:tc>
                  <a:txBody>
                    <a:bodyPr/>
                    <a:lstStyle/>
                    <a:p>
                      <a:pPr algn="ctr"/>
                      <a:r>
                        <a:rPr lang="en-CA" sz="1600">
                          <a:effectLst/>
                        </a:rPr>
                        <a:t>Busy</a:t>
                      </a:r>
                    </a:p>
                  </a:txBody>
                  <a:tcPr marL="66687" marR="66687" marT="66687" marB="66687" anchor="ctr"/>
                </a:tc>
                <a:tc>
                  <a:txBody>
                    <a:bodyPr/>
                    <a:lstStyle/>
                    <a:p>
                      <a:pPr algn="ctr"/>
                      <a:r>
                        <a:rPr lang="en-US" sz="1600">
                          <a:effectLst/>
                        </a:rPr>
                        <a:t>The register (a 1-bit flag) is set by the controller to indicate whether the device is busy or idle.</a:t>
                      </a:r>
                    </a:p>
                  </a:txBody>
                  <a:tcPr marL="66687" marR="66687" marT="66687" marB="66687" anchor="ctr"/>
                </a:tc>
                <a:extLst>
                  <a:ext uri="{0D108BD9-81ED-4DB2-BD59-A6C34878D82A}">
                    <a16:rowId xmlns:a16="http://schemas.microsoft.com/office/drawing/2014/main" val="1930747900"/>
                  </a:ext>
                </a:extLst>
              </a:tr>
              <a:tr h="613522">
                <a:tc>
                  <a:txBody>
                    <a:bodyPr/>
                    <a:lstStyle/>
                    <a:p>
                      <a:pPr algn="ctr"/>
                      <a:r>
                        <a:rPr lang="en-CA" sz="1600">
                          <a:effectLst/>
                        </a:rPr>
                        <a:t>Status</a:t>
                      </a:r>
                    </a:p>
                  </a:txBody>
                  <a:tcPr marL="66687" marR="66687" marT="66687" marB="66687" anchor="ctr"/>
                </a:tc>
                <a:tc>
                  <a:txBody>
                    <a:bodyPr/>
                    <a:lstStyle/>
                    <a:p>
                      <a:pPr algn="ctr"/>
                      <a:r>
                        <a:rPr lang="en-US" sz="1600">
                          <a:effectLst/>
                        </a:rPr>
                        <a:t>The register is set by the controller to indicate the success or failure of the last I/O operation.</a:t>
                      </a:r>
                    </a:p>
                  </a:txBody>
                  <a:tcPr marL="66687" marR="66687" marT="66687" marB="66687" anchor="ctr"/>
                </a:tc>
                <a:extLst>
                  <a:ext uri="{0D108BD9-81ED-4DB2-BD59-A6C34878D82A}">
                    <a16:rowId xmlns:a16="http://schemas.microsoft.com/office/drawing/2014/main" val="3436066230"/>
                  </a:ext>
                </a:extLst>
              </a:tr>
              <a:tr h="1093670">
                <a:tc>
                  <a:txBody>
                    <a:bodyPr/>
                    <a:lstStyle/>
                    <a:p>
                      <a:pPr algn="ctr"/>
                      <a:r>
                        <a:rPr lang="en-CA" sz="1600">
                          <a:effectLst/>
                        </a:rPr>
                        <a:t>Data buffer</a:t>
                      </a:r>
                    </a:p>
                  </a:txBody>
                  <a:tcPr marL="66687" marR="66687" marT="66687" marB="66687" anchor="ctr"/>
                </a:tc>
                <a:tc>
                  <a:txBody>
                    <a:bodyPr/>
                    <a:lstStyle/>
                    <a:p>
                      <a:pPr algn="ctr"/>
                      <a:r>
                        <a:rPr lang="en-US" sz="1600" dirty="0">
                          <a:effectLst/>
                        </a:rPr>
                        <a:t>The data buffer holds the data to be transferred between the device and main memory. Depending on the device type, the buffer may hold a single character or a block of data.</a:t>
                      </a:r>
                    </a:p>
                  </a:txBody>
                  <a:tcPr marL="66687" marR="66687" marT="66687" marB="66687" anchor="ctr"/>
                </a:tc>
                <a:extLst>
                  <a:ext uri="{0D108BD9-81ED-4DB2-BD59-A6C34878D82A}">
                    <a16:rowId xmlns:a16="http://schemas.microsoft.com/office/drawing/2014/main" val="2366581662"/>
                  </a:ext>
                </a:extLst>
              </a:tr>
            </a:tbl>
          </a:graphicData>
        </a:graphic>
      </p:graphicFrame>
    </p:spTree>
    <p:extLst>
      <p:ext uri="{BB962C8B-B14F-4D97-AF65-F5344CB8AC3E}">
        <p14:creationId xmlns:p14="http://schemas.microsoft.com/office/powerpoint/2010/main" val="5868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12" ma:contentTypeDescription="Create a new document." ma:contentTypeScope="" ma:versionID="91f62b3c4bbdc1cb42b042d5d31c665d">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e5c23517bdb8ef6bde52905214cdbf3d"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06460A-176E-4692-A1E9-C96051006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087E55-D9CB-4DAF-BC3E-35AE29000A4B}">
  <ds:schemaRefs>
    <ds:schemaRef ds:uri="http://schemas.microsoft.com/sharepoint/v3/contenttype/forms"/>
  </ds:schemaRefs>
</ds:datastoreItem>
</file>

<file path=customXml/itemProps3.xml><?xml version="1.0" encoding="utf-8"?>
<ds:datastoreItem xmlns:ds="http://schemas.openxmlformats.org/officeDocument/2006/customXml" ds:itemID="{613739FB-D4F2-46CE-BCCA-FBA09C872343}">
  <ds:schemaRefs>
    <ds:schemaRef ds:uri="http://schemas.microsoft.com/office/2006/metadata/properties"/>
    <ds:schemaRef ds:uri="a4a27f17-d609-4dec-ad76-8ee790905f67"/>
    <ds:schemaRef ds:uri="http://www.w3.org/XML/1998/namespace"/>
    <ds:schemaRef ds:uri="http://schemas.microsoft.com/office/2006/documentManagement/types"/>
    <ds:schemaRef ds:uri="19ab2e2b-bcb2-4f08-a38c-8783603e134e"/>
    <ds:schemaRef ds:uri="http://purl.org/dc/dcmitype/"/>
    <ds:schemaRef ds:uri="http://purl.org/dc/term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3750</TotalTime>
  <Words>3156</Words>
  <Application>Microsoft Office PowerPoint</Application>
  <PresentationFormat>Widescreen</PresentationFormat>
  <Paragraphs>184</Paragraphs>
  <Slides>43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COIS 3320: Fundamentals of Operating Systems</vt:lpstr>
      <vt:lpstr>Overview</vt:lpstr>
      <vt:lpstr>Announcements/Reminders</vt:lpstr>
      <vt:lpstr>Report Details</vt:lpstr>
      <vt:lpstr>Recap</vt:lpstr>
      <vt:lpstr>The Hardware/Software Interface</vt:lpstr>
      <vt:lpstr>The Hardware/Software Interface</vt:lpstr>
      <vt:lpstr>The Hardware/Software Interface</vt:lpstr>
      <vt:lpstr>Programmed I/O With Polling</vt:lpstr>
      <vt:lpstr>Programmed I/O With polling</vt:lpstr>
      <vt:lpstr>Programmed I/O With Polling</vt:lpstr>
      <vt:lpstr>Programmed I/O With Interrupts</vt:lpstr>
      <vt:lpstr>Programmed I/O With Interrupts</vt:lpstr>
      <vt:lpstr>I/O With Direct Memory Access</vt:lpstr>
      <vt:lpstr>Polling V.S. Interrupts</vt:lpstr>
      <vt:lpstr>Polling V.S. Interrupts</vt:lpstr>
      <vt:lpstr>Data Buffering &amp; Caching</vt:lpstr>
      <vt:lpstr>Buffer Swapping</vt:lpstr>
      <vt:lpstr>Single Buffer V.S. Buffer Swapping – 1 </vt:lpstr>
      <vt:lpstr>Single Buffer V.S. Buffer Swapping – 2</vt:lpstr>
      <vt:lpstr>Single Buffer V.S. Buffer Swapping – 3</vt:lpstr>
      <vt:lpstr>Single Buffer V.S. Buffer Swapping – 4</vt:lpstr>
      <vt:lpstr>Single Buffer V.S. Buffer Swapping – 5</vt:lpstr>
      <vt:lpstr>Single Buffer V.S. Buffer Swapping – 6</vt:lpstr>
      <vt:lpstr>Single Buffer V.S. Buffer Swapping – 7</vt:lpstr>
      <vt:lpstr>Circular Buffer</vt:lpstr>
      <vt:lpstr>Circular Buffer</vt:lpstr>
      <vt:lpstr>Disk Block Caching</vt:lpstr>
      <vt:lpstr>Disk Block Caching</vt:lpstr>
      <vt:lpstr>Disk Block Caching</vt:lpstr>
      <vt:lpstr>Disk – Review</vt:lpstr>
      <vt:lpstr>Disk – Review</vt:lpstr>
      <vt:lpstr>Disk Scheduling - SSTF</vt:lpstr>
      <vt:lpstr>Disk Scheduling – Scan Scheduling</vt:lpstr>
      <vt:lpstr>Disk Scheduling – C Scan Scheduling</vt:lpstr>
      <vt:lpstr>C Scan V.S. Scan Disk Scheduling – 1 </vt:lpstr>
      <vt:lpstr>C Scan V.S. Scan Disk Scheduling – 2</vt:lpstr>
      <vt:lpstr>C Scan V.S. Scan Disk Scheduling – 3</vt:lpstr>
      <vt:lpstr>C Scan V.S. Scan Disk Scheduling – 4</vt:lpstr>
      <vt:lpstr>C Scan V.S. Scan Disk Scheduling – 5</vt:lpstr>
      <vt:lpstr>C Scan V.S. Scan Disk Scheduling – 6</vt:lpstr>
      <vt:lpstr>C Scan V.S. Scan Disk Scheduling – 7</vt:lpstr>
      <vt:lpstr>C Scan V.S. Scan Disk Scheduling –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4</cp:revision>
  <dcterms:created xsi:type="dcterms:W3CDTF">2021-04-05T10:52:46Z</dcterms:created>
  <dcterms:modified xsi:type="dcterms:W3CDTF">2021-04-08T01:22:57Z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